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303" r:id="rId3"/>
    <p:sldId id="260" r:id="rId4"/>
    <p:sldId id="261" r:id="rId5"/>
    <p:sldId id="289" r:id="rId6"/>
    <p:sldId id="258" r:id="rId7"/>
    <p:sldId id="290" r:id="rId8"/>
    <p:sldId id="294" r:id="rId9"/>
    <p:sldId id="296" r:id="rId10"/>
    <p:sldId id="297" r:id="rId11"/>
    <p:sldId id="291" r:id="rId12"/>
    <p:sldId id="302" r:id="rId13"/>
    <p:sldId id="266" r:id="rId14"/>
    <p:sldId id="295" r:id="rId15"/>
    <p:sldId id="298" r:id="rId16"/>
    <p:sldId id="288" r:id="rId17"/>
    <p:sldId id="299" r:id="rId18"/>
    <p:sldId id="300" r:id="rId19"/>
    <p:sldId id="301" r:id="rId20"/>
    <p:sldId id="273" r:id="rId21"/>
    <p:sldId id="274" r:id="rId22"/>
    <p:sldId id="275" r:id="rId23"/>
    <p:sldId id="276" r:id="rId24"/>
    <p:sldId id="278" r:id="rId25"/>
    <p:sldId id="280" r:id="rId26"/>
    <p:sldId id="281" r:id="rId27"/>
    <p:sldId id="282" r:id="rId28"/>
    <p:sldId id="283" r:id="rId29"/>
    <p:sldId id="284" r:id="rId30"/>
    <p:sldId id="285" r:id="rId31"/>
    <p:sldId id="286" r:id="rId32"/>
    <p:sldId id="262" r:id="rId33"/>
  </p:sldIdLst>
  <p:sldSz cx="9144000" cy="6858000" type="letter"/>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FFC000"/>
    <a:srgbClr val="B89CD7"/>
    <a:srgbClr val="E8008A"/>
    <a:srgbClr val="EC008C"/>
    <a:srgbClr val="18C3E6"/>
    <a:srgbClr val="FCCE3E"/>
    <a:srgbClr val="8DC54C"/>
    <a:srgbClr val="DED101"/>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90" d="100"/>
          <a:sy n="90" d="100"/>
        </p:scale>
        <p:origin x="90"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F263C5-C86F-4DBC-A66F-EE5FF386A80E}"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s-ES"/>
        </a:p>
      </dgm:t>
    </dgm:pt>
    <dgm:pt modelId="{B4A10656-7B2D-4CA3-B42F-290A5DD44C2A}">
      <dgm:prSet phldrT="[Texto]"/>
      <dgm:spPr/>
      <dgm:t>
        <a:bodyPr/>
        <a:lstStyle/>
        <a:p>
          <a:r>
            <a:rPr lang="es-ES" dirty="0" smtClean="0"/>
            <a:t>Auto</a:t>
          </a:r>
        </a:p>
        <a:p>
          <a:r>
            <a:rPr lang="es-ES" dirty="0" smtClean="0"/>
            <a:t>reconocimiento </a:t>
          </a:r>
          <a:endParaRPr lang="es-ES" dirty="0"/>
        </a:p>
      </dgm:t>
    </dgm:pt>
    <dgm:pt modelId="{F3FB568C-07C8-4144-B18E-C4E92DD52D93}" type="parTrans" cxnId="{4D0EF0A4-F7F9-4B49-9433-B4458B404D0E}">
      <dgm:prSet/>
      <dgm:spPr/>
      <dgm:t>
        <a:bodyPr/>
        <a:lstStyle/>
        <a:p>
          <a:endParaRPr lang="es-ES"/>
        </a:p>
      </dgm:t>
    </dgm:pt>
    <dgm:pt modelId="{375DFCB3-913A-4081-9494-FE395FE98FA6}" type="sibTrans" cxnId="{4D0EF0A4-F7F9-4B49-9433-B4458B404D0E}">
      <dgm:prSet/>
      <dgm:spPr/>
      <dgm:t>
        <a:bodyPr/>
        <a:lstStyle/>
        <a:p>
          <a:endParaRPr lang="es-ES"/>
        </a:p>
      </dgm:t>
    </dgm:pt>
    <dgm:pt modelId="{0FD148AC-36EB-4AF7-8110-7EECBB4BA8B7}">
      <dgm:prSet phldrT="[Texto]"/>
      <dgm:spPr/>
      <dgm:t>
        <a:bodyPr/>
        <a:lstStyle/>
        <a:p>
          <a:r>
            <a:rPr lang="es-ES" dirty="0" smtClean="0"/>
            <a:t>Autonomía de </a:t>
          </a:r>
          <a:r>
            <a:rPr lang="es-ES" dirty="0" smtClean="0"/>
            <a:t>pensamiento </a:t>
          </a:r>
          <a:endParaRPr lang="es-ES" dirty="0"/>
        </a:p>
      </dgm:t>
    </dgm:pt>
    <dgm:pt modelId="{8134F5C6-4643-449E-8CA2-87B901F87A7A}" type="parTrans" cxnId="{55339600-4658-453D-A209-1B459B473358}">
      <dgm:prSet/>
      <dgm:spPr/>
      <dgm:t>
        <a:bodyPr/>
        <a:lstStyle/>
        <a:p>
          <a:endParaRPr lang="es-ES"/>
        </a:p>
      </dgm:t>
    </dgm:pt>
    <dgm:pt modelId="{D0A53148-8BCE-483A-9118-DEFA62118ED2}" type="sibTrans" cxnId="{55339600-4658-453D-A209-1B459B473358}">
      <dgm:prSet/>
      <dgm:spPr/>
      <dgm:t>
        <a:bodyPr/>
        <a:lstStyle/>
        <a:p>
          <a:endParaRPr lang="es-ES"/>
        </a:p>
      </dgm:t>
    </dgm:pt>
    <dgm:pt modelId="{6010301B-E176-4307-90F0-B45A46697D4D}">
      <dgm:prSet phldrT="[Texto]"/>
      <dgm:spPr/>
      <dgm:t>
        <a:bodyPr/>
        <a:lstStyle/>
        <a:p>
          <a:r>
            <a:rPr lang="es-ES" dirty="0" smtClean="0"/>
            <a:t>Memoria del pasado </a:t>
          </a:r>
          <a:endParaRPr lang="es-ES" dirty="0"/>
        </a:p>
      </dgm:t>
    </dgm:pt>
    <dgm:pt modelId="{546EAA70-22DA-4F8D-A6A9-D7A8493DF5C3}" type="parTrans" cxnId="{26B42738-C414-479A-9C72-861502DE3A28}">
      <dgm:prSet/>
      <dgm:spPr/>
      <dgm:t>
        <a:bodyPr/>
        <a:lstStyle/>
        <a:p>
          <a:endParaRPr lang="es-ES"/>
        </a:p>
      </dgm:t>
    </dgm:pt>
    <dgm:pt modelId="{3D82B10C-7574-4860-8A76-9022DE163D37}" type="sibTrans" cxnId="{26B42738-C414-479A-9C72-861502DE3A28}">
      <dgm:prSet/>
      <dgm:spPr/>
      <dgm:t>
        <a:bodyPr/>
        <a:lstStyle/>
        <a:p>
          <a:endParaRPr lang="es-ES"/>
        </a:p>
      </dgm:t>
    </dgm:pt>
    <dgm:pt modelId="{F7721761-6956-4E89-9CB8-E8C6976842F6}">
      <dgm:prSet phldrT="[Texto]"/>
      <dgm:spPr/>
      <dgm:t>
        <a:bodyPr/>
        <a:lstStyle/>
        <a:p>
          <a:r>
            <a:rPr lang="es-ES" dirty="0" smtClean="0"/>
            <a:t>Fortalecer la acción del cambio </a:t>
          </a:r>
          <a:endParaRPr lang="es-ES" dirty="0"/>
        </a:p>
      </dgm:t>
    </dgm:pt>
    <dgm:pt modelId="{03C09C94-11BE-4641-A00F-4EAE780C44D1}" type="sibTrans" cxnId="{BF0E5128-9180-495A-A2F8-9095EACE492D}">
      <dgm:prSet/>
      <dgm:spPr/>
      <dgm:t>
        <a:bodyPr/>
        <a:lstStyle/>
        <a:p>
          <a:endParaRPr lang="es-ES"/>
        </a:p>
      </dgm:t>
    </dgm:pt>
    <dgm:pt modelId="{9F660F02-183E-4F37-9293-399B244FCB52}" type="parTrans" cxnId="{BF0E5128-9180-495A-A2F8-9095EACE492D}">
      <dgm:prSet/>
      <dgm:spPr/>
      <dgm:t>
        <a:bodyPr/>
        <a:lstStyle/>
        <a:p>
          <a:endParaRPr lang="es-ES"/>
        </a:p>
      </dgm:t>
    </dgm:pt>
    <dgm:pt modelId="{81B5B293-2EC1-4746-8E7C-57EEACFF8943}">
      <dgm:prSet phldrT="[Texto]"/>
      <dgm:spPr/>
      <dgm:t>
        <a:bodyPr/>
        <a:lstStyle/>
        <a:p>
          <a:r>
            <a:rPr lang="es-ES" dirty="0" smtClean="0"/>
            <a:t>Aplicación del circulo ético </a:t>
          </a:r>
          <a:endParaRPr lang="es-ES" dirty="0"/>
        </a:p>
      </dgm:t>
    </dgm:pt>
    <dgm:pt modelId="{2FCEAFB0-AA62-42D3-8E8B-3A6AD6F07EF0}" type="sibTrans" cxnId="{0C4DC799-1C3B-4EE4-86A4-55D8B1F96219}">
      <dgm:prSet/>
      <dgm:spPr/>
      <dgm:t>
        <a:bodyPr/>
        <a:lstStyle/>
        <a:p>
          <a:endParaRPr lang="es-ES"/>
        </a:p>
      </dgm:t>
    </dgm:pt>
    <dgm:pt modelId="{21BE3D39-38F0-4C02-AF7F-E41456E7B27B}" type="parTrans" cxnId="{0C4DC799-1C3B-4EE4-86A4-55D8B1F96219}">
      <dgm:prSet/>
      <dgm:spPr/>
      <dgm:t>
        <a:bodyPr/>
        <a:lstStyle/>
        <a:p>
          <a:endParaRPr lang="es-ES"/>
        </a:p>
      </dgm:t>
    </dgm:pt>
    <dgm:pt modelId="{21442977-C09B-45AA-AE45-B8C526B22821}" type="pres">
      <dgm:prSet presAssocID="{E2F263C5-C86F-4DBC-A66F-EE5FF386A80E}" presName="cycle" presStyleCnt="0">
        <dgm:presLayoutVars>
          <dgm:dir/>
          <dgm:resizeHandles val="exact"/>
        </dgm:presLayoutVars>
      </dgm:prSet>
      <dgm:spPr/>
      <dgm:t>
        <a:bodyPr/>
        <a:lstStyle/>
        <a:p>
          <a:endParaRPr lang="es-ES"/>
        </a:p>
      </dgm:t>
    </dgm:pt>
    <dgm:pt modelId="{2D45F932-AFF4-47F0-9AD5-D9897D47E8BA}" type="pres">
      <dgm:prSet presAssocID="{B4A10656-7B2D-4CA3-B42F-290A5DD44C2A}" presName="node" presStyleLbl="node1" presStyleIdx="0" presStyleCnt="5">
        <dgm:presLayoutVars>
          <dgm:bulletEnabled val="1"/>
        </dgm:presLayoutVars>
      </dgm:prSet>
      <dgm:spPr/>
      <dgm:t>
        <a:bodyPr/>
        <a:lstStyle/>
        <a:p>
          <a:endParaRPr lang="es-ES"/>
        </a:p>
      </dgm:t>
    </dgm:pt>
    <dgm:pt modelId="{CEBB4438-4202-4FBA-801F-08FCC8A99891}" type="pres">
      <dgm:prSet presAssocID="{B4A10656-7B2D-4CA3-B42F-290A5DD44C2A}" presName="spNode" presStyleCnt="0"/>
      <dgm:spPr/>
    </dgm:pt>
    <dgm:pt modelId="{325B47E4-DB19-47D5-968B-A53A6E2C058B}" type="pres">
      <dgm:prSet presAssocID="{375DFCB3-913A-4081-9494-FE395FE98FA6}" presName="sibTrans" presStyleLbl="sibTrans1D1" presStyleIdx="0" presStyleCnt="5"/>
      <dgm:spPr/>
      <dgm:t>
        <a:bodyPr/>
        <a:lstStyle/>
        <a:p>
          <a:endParaRPr lang="es-ES"/>
        </a:p>
      </dgm:t>
    </dgm:pt>
    <dgm:pt modelId="{F10BCF55-382E-441C-B272-FDB8D0FB33FD}" type="pres">
      <dgm:prSet presAssocID="{0FD148AC-36EB-4AF7-8110-7EECBB4BA8B7}" presName="node" presStyleLbl="node1" presStyleIdx="1" presStyleCnt="5">
        <dgm:presLayoutVars>
          <dgm:bulletEnabled val="1"/>
        </dgm:presLayoutVars>
      </dgm:prSet>
      <dgm:spPr/>
      <dgm:t>
        <a:bodyPr/>
        <a:lstStyle/>
        <a:p>
          <a:endParaRPr lang="es-ES"/>
        </a:p>
      </dgm:t>
    </dgm:pt>
    <dgm:pt modelId="{7ECBB95C-2403-4822-BE22-8CBBD497DB62}" type="pres">
      <dgm:prSet presAssocID="{0FD148AC-36EB-4AF7-8110-7EECBB4BA8B7}" presName="spNode" presStyleCnt="0"/>
      <dgm:spPr/>
    </dgm:pt>
    <dgm:pt modelId="{1AC78BB3-62AE-4A12-BBE6-55A256D14BEB}" type="pres">
      <dgm:prSet presAssocID="{D0A53148-8BCE-483A-9118-DEFA62118ED2}" presName="sibTrans" presStyleLbl="sibTrans1D1" presStyleIdx="1" presStyleCnt="5"/>
      <dgm:spPr/>
      <dgm:t>
        <a:bodyPr/>
        <a:lstStyle/>
        <a:p>
          <a:endParaRPr lang="es-ES"/>
        </a:p>
      </dgm:t>
    </dgm:pt>
    <dgm:pt modelId="{0614C1C1-7C79-497E-93DB-CDD61D4AB876}" type="pres">
      <dgm:prSet presAssocID="{6010301B-E176-4307-90F0-B45A46697D4D}" presName="node" presStyleLbl="node1" presStyleIdx="2" presStyleCnt="5">
        <dgm:presLayoutVars>
          <dgm:bulletEnabled val="1"/>
        </dgm:presLayoutVars>
      </dgm:prSet>
      <dgm:spPr/>
      <dgm:t>
        <a:bodyPr/>
        <a:lstStyle/>
        <a:p>
          <a:endParaRPr lang="es-ES"/>
        </a:p>
      </dgm:t>
    </dgm:pt>
    <dgm:pt modelId="{8A034AC7-71AD-4891-9306-985FA84FA064}" type="pres">
      <dgm:prSet presAssocID="{6010301B-E176-4307-90F0-B45A46697D4D}" presName="spNode" presStyleCnt="0"/>
      <dgm:spPr/>
    </dgm:pt>
    <dgm:pt modelId="{0130BA8D-1C4D-4854-8606-A8E15DC73600}" type="pres">
      <dgm:prSet presAssocID="{3D82B10C-7574-4860-8A76-9022DE163D37}" presName="sibTrans" presStyleLbl="sibTrans1D1" presStyleIdx="2" presStyleCnt="5"/>
      <dgm:spPr/>
      <dgm:t>
        <a:bodyPr/>
        <a:lstStyle/>
        <a:p>
          <a:endParaRPr lang="es-ES"/>
        </a:p>
      </dgm:t>
    </dgm:pt>
    <dgm:pt modelId="{BB02A228-1222-4D4A-9559-21C70F154346}" type="pres">
      <dgm:prSet presAssocID="{81B5B293-2EC1-4746-8E7C-57EEACFF8943}" presName="node" presStyleLbl="node1" presStyleIdx="3" presStyleCnt="5">
        <dgm:presLayoutVars>
          <dgm:bulletEnabled val="1"/>
        </dgm:presLayoutVars>
      </dgm:prSet>
      <dgm:spPr/>
      <dgm:t>
        <a:bodyPr/>
        <a:lstStyle/>
        <a:p>
          <a:endParaRPr lang="es-ES"/>
        </a:p>
      </dgm:t>
    </dgm:pt>
    <dgm:pt modelId="{9605C937-8618-431C-9195-6F0640C95990}" type="pres">
      <dgm:prSet presAssocID="{81B5B293-2EC1-4746-8E7C-57EEACFF8943}" presName="spNode" presStyleCnt="0"/>
      <dgm:spPr/>
    </dgm:pt>
    <dgm:pt modelId="{25C43288-1FB2-4F21-894B-C952164EC291}" type="pres">
      <dgm:prSet presAssocID="{2FCEAFB0-AA62-42D3-8E8B-3A6AD6F07EF0}" presName="sibTrans" presStyleLbl="sibTrans1D1" presStyleIdx="3" presStyleCnt="5"/>
      <dgm:spPr/>
      <dgm:t>
        <a:bodyPr/>
        <a:lstStyle/>
        <a:p>
          <a:endParaRPr lang="es-ES"/>
        </a:p>
      </dgm:t>
    </dgm:pt>
    <dgm:pt modelId="{E8435E0F-10C6-4168-9B53-B3727F523D5A}" type="pres">
      <dgm:prSet presAssocID="{F7721761-6956-4E89-9CB8-E8C6976842F6}" presName="node" presStyleLbl="node1" presStyleIdx="4" presStyleCnt="5">
        <dgm:presLayoutVars>
          <dgm:bulletEnabled val="1"/>
        </dgm:presLayoutVars>
      </dgm:prSet>
      <dgm:spPr/>
      <dgm:t>
        <a:bodyPr/>
        <a:lstStyle/>
        <a:p>
          <a:endParaRPr lang="es-ES"/>
        </a:p>
      </dgm:t>
    </dgm:pt>
    <dgm:pt modelId="{C983DD0B-D425-4FEB-B8FF-60916641E605}" type="pres">
      <dgm:prSet presAssocID="{F7721761-6956-4E89-9CB8-E8C6976842F6}" presName="spNode" presStyleCnt="0"/>
      <dgm:spPr/>
    </dgm:pt>
    <dgm:pt modelId="{A6676226-A060-4B8C-A900-A2ABE49A374A}" type="pres">
      <dgm:prSet presAssocID="{03C09C94-11BE-4641-A00F-4EAE780C44D1}" presName="sibTrans" presStyleLbl="sibTrans1D1" presStyleIdx="4" presStyleCnt="5"/>
      <dgm:spPr/>
      <dgm:t>
        <a:bodyPr/>
        <a:lstStyle/>
        <a:p>
          <a:endParaRPr lang="es-ES"/>
        </a:p>
      </dgm:t>
    </dgm:pt>
  </dgm:ptLst>
  <dgm:cxnLst>
    <dgm:cxn modelId="{26B42738-C414-479A-9C72-861502DE3A28}" srcId="{E2F263C5-C86F-4DBC-A66F-EE5FF386A80E}" destId="{6010301B-E176-4307-90F0-B45A46697D4D}" srcOrd="2" destOrd="0" parTransId="{546EAA70-22DA-4F8D-A6A9-D7A8493DF5C3}" sibTransId="{3D82B10C-7574-4860-8A76-9022DE163D37}"/>
    <dgm:cxn modelId="{B8F1705E-CCBD-4A22-AD47-E85F0A054C08}" type="presOf" srcId="{E2F263C5-C86F-4DBC-A66F-EE5FF386A80E}" destId="{21442977-C09B-45AA-AE45-B8C526B22821}" srcOrd="0" destOrd="0" presId="urn:microsoft.com/office/officeart/2005/8/layout/cycle6"/>
    <dgm:cxn modelId="{16A2EEB8-28C2-496A-884E-AE0221C12105}" type="presOf" srcId="{F7721761-6956-4E89-9CB8-E8C6976842F6}" destId="{E8435E0F-10C6-4168-9B53-B3727F523D5A}" srcOrd="0" destOrd="0" presId="urn:microsoft.com/office/officeart/2005/8/layout/cycle6"/>
    <dgm:cxn modelId="{0C4DC799-1C3B-4EE4-86A4-55D8B1F96219}" srcId="{E2F263C5-C86F-4DBC-A66F-EE5FF386A80E}" destId="{81B5B293-2EC1-4746-8E7C-57EEACFF8943}" srcOrd="3" destOrd="0" parTransId="{21BE3D39-38F0-4C02-AF7F-E41456E7B27B}" sibTransId="{2FCEAFB0-AA62-42D3-8E8B-3A6AD6F07EF0}"/>
    <dgm:cxn modelId="{4D579593-73A8-4B97-8F73-A7E7D03D7BB7}" type="presOf" srcId="{6010301B-E176-4307-90F0-B45A46697D4D}" destId="{0614C1C1-7C79-497E-93DB-CDD61D4AB876}" srcOrd="0" destOrd="0" presId="urn:microsoft.com/office/officeart/2005/8/layout/cycle6"/>
    <dgm:cxn modelId="{9979CB2D-8966-4729-9FD0-93B68A3EA537}" type="presOf" srcId="{03C09C94-11BE-4641-A00F-4EAE780C44D1}" destId="{A6676226-A060-4B8C-A900-A2ABE49A374A}" srcOrd="0" destOrd="0" presId="urn:microsoft.com/office/officeart/2005/8/layout/cycle6"/>
    <dgm:cxn modelId="{0AAF8C43-F134-45C1-B3BB-1077330ACF66}" type="presOf" srcId="{2FCEAFB0-AA62-42D3-8E8B-3A6AD6F07EF0}" destId="{25C43288-1FB2-4F21-894B-C952164EC291}" srcOrd="0" destOrd="0" presId="urn:microsoft.com/office/officeart/2005/8/layout/cycle6"/>
    <dgm:cxn modelId="{4D0EF0A4-F7F9-4B49-9433-B4458B404D0E}" srcId="{E2F263C5-C86F-4DBC-A66F-EE5FF386A80E}" destId="{B4A10656-7B2D-4CA3-B42F-290A5DD44C2A}" srcOrd="0" destOrd="0" parTransId="{F3FB568C-07C8-4144-B18E-C4E92DD52D93}" sibTransId="{375DFCB3-913A-4081-9494-FE395FE98FA6}"/>
    <dgm:cxn modelId="{CA631178-22CF-4DC9-8ABB-4FB25BE23BBB}" type="presOf" srcId="{B4A10656-7B2D-4CA3-B42F-290A5DD44C2A}" destId="{2D45F932-AFF4-47F0-9AD5-D9897D47E8BA}" srcOrd="0" destOrd="0" presId="urn:microsoft.com/office/officeart/2005/8/layout/cycle6"/>
    <dgm:cxn modelId="{2B3EF48B-B961-4FCB-9502-EB4064B4B8C0}" type="presOf" srcId="{0FD148AC-36EB-4AF7-8110-7EECBB4BA8B7}" destId="{F10BCF55-382E-441C-B272-FDB8D0FB33FD}" srcOrd="0" destOrd="0" presId="urn:microsoft.com/office/officeart/2005/8/layout/cycle6"/>
    <dgm:cxn modelId="{0AD974D1-8202-4D12-A8C8-630C62F910DE}" type="presOf" srcId="{3D82B10C-7574-4860-8A76-9022DE163D37}" destId="{0130BA8D-1C4D-4854-8606-A8E15DC73600}" srcOrd="0" destOrd="0" presId="urn:microsoft.com/office/officeart/2005/8/layout/cycle6"/>
    <dgm:cxn modelId="{3CC4D240-32BE-42B9-8F06-C6274E504418}" type="presOf" srcId="{375DFCB3-913A-4081-9494-FE395FE98FA6}" destId="{325B47E4-DB19-47D5-968B-A53A6E2C058B}" srcOrd="0" destOrd="0" presId="urn:microsoft.com/office/officeart/2005/8/layout/cycle6"/>
    <dgm:cxn modelId="{EF4FD901-981F-4CBA-9355-76EAC2A67BE3}" type="presOf" srcId="{81B5B293-2EC1-4746-8E7C-57EEACFF8943}" destId="{BB02A228-1222-4D4A-9559-21C70F154346}" srcOrd="0" destOrd="0" presId="urn:microsoft.com/office/officeart/2005/8/layout/cycle6"/>
    <dgm:cxn modelId="{D4425B66-5FAA-4DDD-B14B-860C27DBACFA}" type="presOf" srcId="{D0A53148-8BCE-483A-9118-DEFA62118ED2}" destId="{1AC78BB3-62AE-4A12-BBE6-55A256D14BEB}" srcOrd="0" destOrd="0" presId="urn:microsoft.com/office/officeart/2005/8/layout/cycle6"/>
    <dgm:cxn modelId="{BF0E5128-9180-495A-A2F8-9095EACE492D}" srcId="{E2F263C5-C86F-4DBC-A66F-EE5FF386A80E}" destId="{F7721761-6956-4E89-9CB8-E8C6976842F6}" srcOrd="4" destOrd="0" parTransId="{9F660F02-183E-4F37-9293-399B244FCB52}" sibTransId="{03C09C94-11BE-4641-A00F-4EAE780C44D1}"/>
    <dgm:cxn modelId="{55339600-4658-453D-A209-1B459B473358}" srcId="{E2F263C5-C86F-4DBC-A66F-EE5FF386A80E}" destId="{0FD148AC-36EB-4AF7-8110-7EECBB4BA8B7}" srcOrd="1" destOrd="0" parTransId="{8134F5C6-4643-449E-8CA2-87B901F87A7A}" sibTransId="{D0A53148-8BCE-483A-9118-DEFA62118ED2}"/>
    <dgm:cxn modelId="{714347AB-B869-4D8B-9A1F-B0CA1150EA23}" type="presParOf" srcId="{21442977-C09B-45AA-AE45-B8C526B22821}" destId="{2D45F932-AFF4-47F0-9AD5-D9897D47E8BA}" srcOrd="0" destOrd="0" presId="urn:microsoft.com/office/officeart/2005/8/layout/cycle6"/>
    <dgm:cxn modelId="{97EEF953-49E0-4251-BECC-DED869B07205}" type="presParOf" srcId="{21442977-C09B-45AA-AE45-B8C526B22821}" destId="{CEBB4438-4202-4FBA-801F-08FCC8A99891}" srcOrd="1" destOrd="0" presId="urn:microsoft.com/office/officeart/2005/8/layout/cycle6"/>
    <dgm:cxn modelId="{DD87D07D-5C20-4D40-A32F-2475A46CCB93}" type="presParOf" srcId="{21442977-C09B-45AA-AE45-B8C526B22821}" destId="{325B47E4-DB19-47D5-968B-A53A6E2C058B}" srcOrd="2" destOrd="0" presId="urn:microsoft.com/office/officeart/2005/8/layout/cycle6"/>
    <dgm:cxn modelId="{F3A59A65-7AC1-40E3-9E85-7C1D96F0C05A}" type="presParOf" srcId="{21442977-C09B-45AA-AE45-B8C526B22821}" destId="{F10BCF55-382E-441C-B272-FDB8D0FB33FD}" srcOrd="3" destOrd="0" presId="urn:microsoft.com/office/officeart/2005/8/layout/cycle6"/>
    <dgm:cxn modelId="{D36E9488-45A8-4D0C-BF9A-3CE297D13CF1}" type="presParOf" srcId="{21442977-C09B-45AA-AE45-B8C526B22821}" destId="{7ECBB95C-2403-4822-BE22-8CBBD497DB62}" srcOrd="4" destOrd="0" presId="urn:microsoft.com/office/officeart/2005/8/layout/cycle6"/>
    <dgm:cxn modelId="{218071E4-9595-4255-AD48-7BA8A0B51B41}" type="presParOf" srcId="{21442977-C09B-45AA-AE45-B8C526B22821}" destId="{1AC78BB3-62AE-4A12-BBE6-55A256D14BEB}" srcOrd="5" destOrd="0" presId="urn:microsoft.com/office/officeart/2005/8/layout/cycle6"/>
    <dgm:cxn modelId="{ACB51D4D-122D-494C-BC24-CCE5633CDE4E}" type="presParOf" srcId="{21442977-C09B-45AA-AE45-B8C526B22821}" destId="{0614C1C1-7C79-497E-93DB-CDD61D4AB876}" srcOrd="6" destOrd="0" presId="urn:microsoft.com/office/officeart/2005/8/layout/cycle6"/>
    <dgm:cxn modelId="{6C7AF4F8-9250-4691-A07D-277BB11B009C}" type="presParOf" srcId="{21442977-C09B-45AA-AE45-B8C526B22821}" destId="{8A034AC7-71AD-4891-9306-985FA84FA064}" srcOrd="7" destOrd="0" presId="urn:microsoft.com/office/officeart/2005/8/layout/cycle6"/>
    <dgm:cxn modelId="{DB625233-C8E4-4F75-BB49-EF00BAEF9E36}" type="presParOf" srcId="{21442977-C09B-45AA-AE45-B8C526B22821}" destId="{0130BA8D-1C4D-4854-8606-A8E15DC73600}" srcOrd="8" destOrd="0" presId="urn:microsoft.com/office/officeart/2005/8/layout/cycle6"/>
    <dgm:cxn modelId="{989019A4-D7C5-4C2B-9382-F5F3559A33F9}" type="presParOf" srcId="{21442977-C09B-45AA-AE45-B8C526B22821}" destId="{BB02A228-1222-4D4A-9559-21C70F154346}" srcOrd="9" destOrd="0" presId="urn:microsoft.com/office/officeart/2005/8/layout/cycle6"/>
    <dgm:cxn modelId="{F6A88906-E784-4086-A883-ACA92EA7C9DB}" type="presParOf" srcId="{21442977-C09B-45AA-AE45-B8C526B22821}" destId="{9605C937-8618-431C-9195-6F0640C95990}" srcOrd="10" destOrd="0" presId="urn:microsoft.com/office/officeart/2005/8/layout/cycle6"/>
    <dgm:cxn modelId="{A6474521-6EF3-4215-B41E-7076B2AFB15C}" type="presParOf" srcId="{21442977-C09B-45AA-AE45-B8C526B22821}" destId="{25C43288-1FB2-4F21-894B-C952164EC291}" srcOrd="11" destOrd="0" presId="urn:microsoft.com/office/officeart/2005/8/layout/cycle6"/>
    <dgm:cxn modelId="{3068B977-57FE-4569-9678-9A0123FC18EC}" type="presParOf" srcId="{21442977-C09B-45AA-AE45-B8C526B22821}" destId="{E8435E0F-10C6-4168-9B53-B3727F523D5A}" srcOrd="12" destOrd="0" presId="urn:microsoft.com/office/officeart/2005/8/layout/cycle6"/>
    <dgm:cxn modelId="{16844D61-1F84-4A0C-B0A8-79FF351BE87C}" type="presParOf" srcId="{21442977-C09B-45AA-AE45-B8C526B22821}" destId="{C983DD0B-D425-4FEB-B8FF-60916641E605}" srcOrd="13" destOrd="0" presId="urn:microsoft.com/office/officeart/2005/8/layout/cycle6"/>
    <dgm:cxn modelId="{3F7033F8-4073-4C4E-B8EA-46B504A792CB}" type="presParOf" srcId="{21442977-C09B-45AA-AE45-B8C526B22821}" destId="{A6676226-A060-4B8C-A900-A2ABE49A374A}"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5F932-AFF4-47F0-9AD5-D9897D47E8BA}">
      <dsp:nvSpPr>
        <dsp:cNvPr id="0" name=""/>
        <dsp:cNvSpPr/>
      </dsp:nvSpPr>
      <dsp:spPr>
        <a:xfrm>
          <a:off x="3769444" y="3742"/>
          <a:ext cx="1605111" cy="104332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Auto</a:t>
          </a:r>
        </a:p>
        <a:p>
          <a:pPr lvl="0" algn="ctr" defTabSz="711200">
            <a:lnSpc>
              <a:spcPct val="90000"/>
            </a:lnSpc>
            <a:spcBef>
              <a:spcPct val="0"/>
            </a:spcBef>
            <a:spcAft>
              <a:spcPct val="35000"/>
            </a:spcAft>
          </a:pPr>
          <a:r>
            <a:rPr lang="es-ES" sz="1600" kern="1200" dirty="0" smtClean="0"/>
            <a:t>reconocimiento </a:t>
          </a:r>
          <a:endParaRPr lang="es-ES" sz="1600" kern="1200" dirty="0"/>
        </a:p>
      </dsp:txBody>
      <dsp:txXfrm>
        <a:off x="3820375" y="54673"/>
        <a:ext cx="1503249" cy="941460"/>
      </dsp:txXfrm>
    </dsp:sp>
    <dsp:sp modelId="{325B47E4-DB19-47D5-968B-A53A6E2C058B}">
      <dsp:nvSpPr>
        <dsp:cNvPr id="0" name=""/>
        <dsp:cNvSpPr/>
      </dsp:nvSpPr>
      <dsp:spPr>
        <a:xfrm>
          <a:off x="2488492" y="525404"/>
          <a:ext cx="4167014" cy="4167014"/>
        </a:xfrm>
        <a:custGeom>
          <a:avLst/>
          <a:gdLst/>
          <a:ahLst/>
          <a:cxnLst/>
          <a:rect l="0" t="0" r="0" b="0"/>
          <a:pathLst>
            <a:path>
              <a:moveTo>
                <a:pt x="2897077" y="165407"/>
              </a:moveTo>
              <a:arcTo wR="2083507" hR="2083507" stAng="17579066" swAng="1960384"/>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10BCF55-382E-441C-B272-FDB8D0FB33FD}">
      <dsp:nvSpPr>
        <dsp:cNvPr id="0" name=""/>
        <dsp:cNvSpPr/>
      </dsp:nvSpPr>
      <dsp:spPr>
        <a:xfrm>
          <a:off x="5750977" y="1443411"/>
          <a:ext cx="1605111" cy="104332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Autonomía de </a:t>
          </a:r>
          <a:r>
            <a:rPr lang="es-ES" sz="1600" kern="1200" dirty="0" smtClean="0"/>
            <a:t>pensamiento </a:t>
          </a:r>
          <a:endParaRPr lang="es-ES" sz="1600" kern="1200" dirty="0"/>
        </a:p>
      </dsp:txBody>
      <dsp:txXfrm>
        <a:off x="5801908" y="1494342"/>
        <a:ext cx="1503249" cy="941460"/>
      </dsp:txXfrm>
    </dsp:sp>
    <dsp:sp modelId="{1AC78BB3-62AE-4A12-BBE6-55A256D14BEB}">
      <dsp:nvSpPr>
        <dsp:cNvPr id="0" name=""/>
        <dsp:cNvSpPr/>
      </dsp:nvSpPr>
      <dsp:spPr>
        <a:xfrm>
          <a:off x="2488492" y="525404"/>
          <a:ext cx="4167014" cy="4167014"/>
        </a:xfrm>
        <a:custGeom>
          <a:avLst/>
          <a:gdLst/>
          <a:ahLst/>
          <a:cxnLst/>
          <a:rect l="0" t="0" r="0" b="0"/>
          <a:pathLst>
            <a:path>
              <a:moveTo>
                <a:pt x="4164168" y="1974642"/>
              </a:moveTo>
              <a:arcTo wR="2083507" hR="2083507" stAng="21420293" swAng="2195416"/>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614C1C1-7C79-497E-93DB-CDD61D4AB876}">
      <dsp:nvSpPr>
        <dsp:cNvPr id="0" name=""/>
        <dsp:cNvSpPr/>
      </dsp:nvSpPr>
      <dsp:spPr>
        <a:xfrm>
          <a:off x="4994099" y="3772843"/>
          <a:ext cx="1605111" cy="104332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Memoria del pasado </a:t>
          </a:r>
          <a:endParaRPr lang="es-ES" sz="1600" kern="1200" dirty="0"/>
        </a:p>
      </dsp:txBody>
      <dsp:txXfrm>
        <a:off x="5045030" y="3823774"/>
        <a:ext cx="1503249" cy="941460"/>
      </dsp:txXfrm>
    </dsp:sp>
    <dsp:sp modelId="{0130BA8D-1C4D-4854-8606-A8E15DC73600}">
      <dsp:nvSpPr>
        <dsp:cNvPr id="0" name=""/>
        <dsp:cNvSpPr/>
      </dsp:nvSpPr>
      <dsp:spPr>
        <a:xfrm>
          <a:off x="2488492" y="525404"/>
          <a:ext cx="4167014" cy="4167014"/>
        </a:xfrm>
        <a:custGeom>
          <a:avLst/>
          <a:gdLst/>
          <a:ahLst/>
          <a:cxnLst/>
          <a:rect l="0" t="0" r="0" b="0"/>
          <a:pathLst>
            <a:path>
              <a:moveTo>
                <a:pt x="2497336" y="4125503"/>
              </a:moveTo>
              <a:arcTo wR="2083507" hR="2083507" stAng="4712619" swAng="1374762"/>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B02A228-1222-4D4A-9559-21C70F154346}">
      <dsp:nvSpPr>
        <dsp:cNvPr id="0" name=""/>
        <dsp:cNvSpPr/>
      </dsp:nvSpPr>
      <dsp:spPr>
        <a:xfrm>
          <a:off x="2544789" y="3772843"/>
          <a:ext cx="1605111" cy="104332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Aplicación del circulo ético </a:t>
          </a:r>
          <a:endParaRPr lang="es-ES" sz="1600" kern="1200" dirty="0"/>
        </a:p>
      </dsp:txBody>
      <dsp:txXfrm>
        <a:off x="2595720" y="3823774"/>
        <a:ext cx="1503249" cy="941460"/>
      </dsp:txXfrm>
    </dsp:sp>
    <dsp:sp modelId="{25C43288-1FB2-4F21-894B-C952164EC291}">
      <dsp:nvSpPr>
        <dsp:cNvPr id="0" name=""/>
        <dsp:cNvSpPr/>
      </dsp:nvSpPr>
      <dsp:spPr>
        <a:xfrm>
          <a:off x="2488492" y="525404"/>
          <a:ext cx="4167014" cy="4167014"/>
        </a:xfrm>
        <a:custGeom>
          <a:avLst/>
          <a:gdLst/>
          <a:ahLst/>
          <a:cxnLst/>
          <a:rect l="0" t="0" r="0" b="0"/>
          <a:pathLst>
            <a:path>
              <a:moveTo>
                <a:pt x="348012" y="3236356"/>
              </a:moveTo>
              <a:arcTo wR="2083507" hR="2083507" stAng="8784290" swAng="2195416"/>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435E0F-10C6-4168-9B53-B3727F523D5A}">
      <dsp:nvSpPr>
        <dsp:cNvPr id="0" name=""/>
        <dsp:cNvSpPr/>
      </dsp:nvSpPr>
      <dsp:spPr>
        <a:xfrm>
          <a:off x="1787911" y="1443411"/>
          <a:ext cx="1605111" cy="1043322"/>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Fortalecer la acción del cambio </a:t>
          </a:r>
          <a:endParaRPr lang="es-ES" sz="1600" kern="1200" dirty="0"/>
        </a:p>
      </dsp:txBody>
      <dsp:txXfrm>
        <a:off x="1838842" y="1494342"/>
        <a:ext cx="1503249" cy="941460"/>
      </dsp:txXfrm>
    </dsp:sp>
    <dsp:sp modelId="{A6676226-A060-4B8C-A900-A2ABE49A374A}">
      <dsp:nvSpPr>
        <dsp:cNvPr id="0" name=""/>
        <dsp:cNvSpPr/>
      </dsp:nvSpPr>
      <dsp:spPr>
        <a:xfrm>
          <a:off x="2488492" y="525404"/>
          <a:ext cx="4167014" cy="4167014"/>
        </a:xfrm>
        <a:custGeom>
          <a:avLst/>
          <a:gdLst/>
          <a:ahLst/>
          <a:cxnLst/>
          <a:rect l="0" t="0" r="0" b="0"/>
          <a:pathLst>
            <a:path>
              <a:moveTo>
                <a:pt x="363196" y="908120"/>
              </a:moveTo>
              <a:arcTo wR="2083507" hR="2083507" stAng="12860549" swAng="1960384"/>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06359-7789-44E5-9E7C-E7F9A0A792BC}" type="datetimeFigureOut">
              <a:rPr lang="es-MX" smtClean="0"/>
              <a:t>23/09/2019</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E6A729-4094-48D5-844F-5066D03571DB}" type="slidenum">
              <a:rPr lang="es-MX" smtClean="0"/>
              <a:t>‹Nº›</a:t>
            </a:fld>
            <a:endParaRPr lang="es-MX"/>
          </a:p>
        </p:txBody>
      </p:sp>
    </p:spTree>
    <p:extLst>
      <p:ext uri="{BB962C8B-B14F-4D97-AF65-F5344CB8AC3E}">
        <p14:creationId xmlns:p14="http://schemas.microsoft.com/office/powerpoint/2010/main" val="3864587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33DCE8F5-1341-475C-BF40-2E24D91E8058}" type="slidenum">
              <a:rPr lang="es-ES" smtClean="0"/>
              <a:t>20</a:t>
            </a:fld>
            <a:endParaRPr lang="es-ES"/>
          </a:p>
        </p:txBody>
      </p:sp>
    </p:spTree>
    <p:extLst>
      <p:ext uri="{BB962C8B-B14F-4D97-AF65-F5344CB8AC3E}">
        <p14:creationId xmlns:p14="http://schemas.microsoft.com/office/powerpoint/2010/main" val="611199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9F0A89-4B02-4B95-B373-E1BDA2E66717}" type="datetimeFigureOut">
              <a:rPr lang="es-MX" smtClean="0"/>
              <a:t>23/09/2019</a:t>
            </a:fld>
            <a:endParaRPr lang="es-MX"/>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s-MX"/>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B08EA35-E279-47E1-B463-C977DB975535}" type="slidenum">
              <a:rPr lang="es-MX" smtClean="0"/>
              <a:t>‹Nº›</a:t>
            </a:fld>
            <a:endParaRPr lang="es-MX"/>
          </a:p>
        </p:txBody>
      </p:sp>
    </p:spTree>
    <p:extLst>
      <p:ext uri="{BB962C8B-B14F-4D97-AF65-F5344CB8AC3E}">
        <p14:creationId xmlns:p14="http://schemas.microsoft.com/office/powerpoint/2010/main" val="227732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9F0A89-4B02-4B95-B373-E1BDA2E66717}" type="datetimeFigureOut">
              <a:rPr lang="es-MX" smtClean="0"/>
              <a:t>23/09/2019</a:t>
            </a:fld>
            <a:endParaRPr lang="es-MX"/>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s-MX"/>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B08EA35-E279-47E1-B463-C977DB975535}" type="slidenum">
              <a:rPr lang="es-MX" smtClean="0"/>
              <a:t>‹Nº›</a:t>
            </a:fld>
            <a:endParaRPr lang="es-MX"/>
          </a:p>
        </p:txBody>
      </p:sp>
    </p:spTree>
    <p:extLst>
      <p:ext uri="{BB962C8B-B14F-4D97-AF65-F5344CB8AC3E}">
        <p14:creationId xmlns:p14="http://schemas.microsoft.com/office/powerpoint/2010/main" val="3476547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9F0A89-4B02-4B95-B373-E1BDA2E66717}" type="datetimeFigureOut">
              <a:rPr lang="es-MX" smtClean="0"/>
              <a:t>23/09/2019</a:t>
            </a:fld>
            <a:endParaRPr lang="es-MX"/>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s-MX"/>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B08EA35-E279-47E1-B463-C977DB975535}" type="slidenum">
              <a:rPr lang="es-MX" smtClean="0"/>
              <a:t>‹Nº›</a:t>
            </a:fld>
            <a:endParaRPr lang="es-MX"/>
          </a:p>
        </p:txBody>
      </p:sp>
    </p:spTree>
    <p:extLst>
      <p:ext uri="{BB962C8B-B14F-4D97-AF65-F5344CB8AC3E}">
        <p14:creationId xmlns:p14="http://schemas.microsoft.com/office/powerpoint/2010/main" val="404405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C5921DB-2DD6-4869-9104-BE40FBBCCE31}"/>
              </a:ext>
            </a:extLst>
          </p:cNvPr>
          <p:cNvSpPr>
            <a:spLocks noGrp="1"/>
          </p:cNvSpPr>
          <p:nvPr>
            <p:ph type="title" hasCustomPrompt="1"/>
          </p:nvPr>
        </p:nvSpPr>
        <p:spPr>
          <a:xfrm>
            <a:off x="628650" y="365126"/>
            <a:ext cx="7886700" cy="1325563"/>
          </a:xfrm>
          <a:prstGeom prst="rect">
            <a:avLst/>
          </a:prstGeom>
        </p:spPr>
        <p:txBody>
          <a:bodyPr rtlCol="0"/>
          <a:lstStyle/>
          <a:p>
            <a:pPr rtl="0"/>
            <a:r>
              <a:rPr lang="es-ES" noProof="0"/>
              <a:t>Haga clic para editar el estilo de título del patrón</a:t>
            </a:r>
          </a:p>
        </p:txBody>
      </p:sp>
      <p:sp>
        <p:nvSpPr>
          <p:cNvPr id="3" name="Marcador de contenido 2">
            <a:extLst>
              <a:ext uri="{FF2B5EF4-FFF2-40B4-BE49-F238E27FC236}">
                <a16:creationId xmlns:a16="http://schemas.microsoft.com/office/drawing/2014/main" xmlns="" id="{D69A7081-42C5-4F4E-8A26-E7788CCF4FE5}"/>
              </a:ext>
            </a:extLst>
          </p:cNvPr>
          <p:cNvSpPr>
            <a:spLocks noGrp="1"/>
          </p:cNvSpPr>
          <p:nvPr>
            <p:ph idx="1" hasCustomPrompt="1"/>
          </p:nvPr>
        </p:nvSpPr>
        <p:spPr>
          <a:xfrm>
            <a:off x="270000" y="1080000"/>
            <a:ext cx="8604900" cy="5040000"/>
          </a:xfrm>
          <a:prstGeom prst="rect">
            <a:avLst/>
          </a:prstGeo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pie de página 6">
            <a:extLst>
              <a:ext uri="{FF2B5EF4-FFF2-40B4-BE49-F238E27FC236}">
                <a16:creationId xmlns:a16="http://schemas.microsoft.com/office/drawing/2014/main" xmlns="" id="{0ED26963-B6E2-4372-875B-343C76CBE23C}"/>
              </a:ext>
            </a:extLst>
          </p:cNvPr>
          <p:cNvSpPr>
            <a:spLocks noGrp="1"/>
          </p:cNvSpPr>
          <p:nvPr>
            <p:ph type="ftr" sz="quarter" idx="10"/>
          </p:nvPr>
        </p:nvSpPr>
        <p:spPr>
          <a:xfrm>
            <a:off x="3028950" y="6356351"/>
            <a:ext cx="3086100" cy="365125"/>
          </a:xfrm>
          <a:prstGeom prst="rect">
            <a:avLst/>
          </a:prstGeom>
        </p:spPr>
        <p:txBody>
          <a:bodyPr rtlCol="0"/>
          <a:lstStyle/>
          <a:p>
            <a:pPr rtl="0"/>
            <a:r>
              <a:rPr lang="es-ES" noProof="0"/>
              <a:t>Agregue un pie de página</a:t>
            </a:r>
          </a:p>
        </p:txBody>
      </p:sp>
      <p:sp>
        <p:nvSpPr>
          <p:cNvPr id="4" name="Marcador de número de diapositiva 3">
            <a:extLst>
              <a:ext uri="{FF2B5EF4-FFF2-40B4-BE49-F238E27FC236}">
                <a16:creationId xmlns:a16="http://schemas.microsoft.com/office/drawing/2014/main" xmlns="" id="{63720D0B-2230-4D2F-B841-87791161AB16}"/>
              </a:ext>
            </a:extLst>
          </p:cNvPr>
          <p:cNvSpPr>
            <a:spLocks noGrp="1"/>
          </p:cNvSpPr>
          <p:nvPr>
            <p:ph type="sldNum" sz="quarter" idx="13"/>
          </p:nvPr>
        </p:nvSpPr>
        <p:spPr>
          <a:xfrm>
            <a:off x="6457950" y="6356351"/>
            <a:ext cx="2057400" cy="365125"/>
          </a:xfrm>
          <a:prstGeom prst="rect">
            <a:avLst/>
          </a:prstGeom>
        </p:spPr>
        <p:txBody>
          <a:bodyPr rtlCol="0"/>
          <a:lstStyle>
            <a:lvl1pPr>
              <a:defRPr b="0"/>
            </a:lvl1pPr>
          </a:lstStyle>
          <a:p>
            <a:pPr rtl="0"/>
            <a:r>
              <a:rPr lang="es-ES" noProof="0"/>
              <a:t>p </a:t>
            </a:r>
            <a:fld id="{058DB212-BFA2-403F-85EF-DFD3FF6D973A}" type="slidenum">
              <a:rPr lang="es-ES" noProof="0" smtClean="0"/>
              <a:pPr rtl="0"/>
              <a:t>‹Nº›</a:t>
            </a:fld>
            <a:endParaRPr lang="es-ES" noProof="0"/>
          </a:p>
        </p:txBody>
      </p:sp>
    </p:spTree>
    <p:extLst>
      <p:ext uri="{BB962C8B-B14F-4D97-AF65-F5344CB8AC3E}">
        <p14:creationId xmlns:p14="http://schemas.microsoft.com/office/powerpoint/2010/main" val="3173275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Vídeo">
    <p:spTree>
      <p:nvGrpSpPr>
        <p:cNvPr id="1" name=""/>
        <p:cNvGrpSpPr/>
        <p:nvPr/>
      </p:nvGrpSpPr>
      <p:grpSpPr>
        <a:xfrm>
          <a:off x="0" y="0"/>
          <a:ext cx="0" cy="0"/>
          <a:chOff x="0" y="0"/>
          <a:chExt cx="0" cy="0"/>
        </a:xfrm>
      </p:grpSpPr>
      <p:sp>
        <p:nvSpPr>
          <p:cNvPr id="3" name="Marcador de posición de archivo multimedia 2">
            <a:extLst>
              <a:ext uri="{FF2B5EF4-FFF2-40B4-BE49-F238E27FC236}">
                <a16:creationId xmlns:a16="http://schemas.microsoft.com/office/drawing/2014/main" xmlns="" id="{FB784EBA-F0C5-4F6F-9426-185FBA239203}"/>
              </a:ext>
            </a:extLst>
          </p:cNvPr>
          <p:cNvSpPr>
            <a:spLocks noGrp="1"/>
          </p:cNvSpPr>
          <p:nvPr>
            <p:ph type="media" sz="quarter" idx="15" hasCustomPrompt="1"/>
          </p:nvPr>
        </p:nvSpPr>
        <p:spPr>
          <a:xfrm>
            <a:off x="0" y="1"/>
            <a:ext cx="9144000" cy="6119999"/>
          </a:xfrm>
          <a:prstGeom prst="rect">
            <a:avLst/>
          </a:prstGeom>
          <a:pattFill prst="dkUpDiag">
            <a:fgClr>
              <a:schemeClr val="bg1">
                <a:lumMod val="85000"/>
              </a:schemeClr>
            </a:fgClr>
            <a:bgClr>
              <a:schemeClr val="bg1">
                <a:lumMod val="95000"/>
              </a:schemeClr>
            </a:bgClr>
          </a:pattFill>
        </p:spPr>
        <p:txBody>
          <a:bodyPr rtlCol="0" anchor="ctr"/>
          <a:lstStyle>
            <a:lvl1pPr marL="0" indent="0" algn="ctr">
              <a:buNone/>
              <a:defRPr sz="1500" i="1">
                <a:latin typeface="+mn-lt"/>
                <a:cs typeface="Times New Roman" panose="02020603050405020304" pitchFamily="18" charset="0"/>
              </a:defRPr>
            </a:lvl1pPr>
          </a:lstStyle>
          <a:p>
            <a:pPr rtl="0"/>
            <a:r>
              <a:rPr lang="es-ES" noProof="0"/>
              <a:t>Inserte el vídeo o seleccione un vínculo de un vídeo en línea</a:t>
            </a:r>
          </a:p>
        </p:txBody>
      </p:sp>
      <p:sp>
        <p:nvSpPr>
          <p:cNvPr id="8" name="Marcador de pie de página 7">
            <a:extLst>
              <a:ext uri="{FF2B5EF4-FFF2-40B4-BE49-F238E27FC236}">
                <a16:creationId xmlns:a16="http://schemas.microsoft.com/office/drawing/2014/main" xmlns="" id="{04AB9043-9BFC-46B7-840B-928B57AE0D6C}"/>
              </a:ext>
            </a:extLst>
          </p:cNvPr>
          <p:cNvSpPr>
            <a:spLocks noGrp="1"/>
          </p:cNvSpPr>
          <p:nvPr>
            <p:ph type="ftr" sz="quarter" idx="10"/>
          </p:nvPr>
        </p:nvSpPr>
        <p:spPr>
          <a:xfrm>
            <a:off x="270000" y="6356351"/>
            <a:ext cx="3086100" cy="365125"/>
          </a:xfrm>
          <a:prstGeom prst="rect">
            <a:avLst/>
          </a:prstGeom>
        </p:spPr>
        <p:txBody>
          <a:bodyPr rtlCol="0"/>
          <a:lstStyle/>
          <a:p>
            <a:pPr rtl="0"/>
            <a:r>
              <a:rPr lang="es-ES" noProof="0"/>
              <a:t>Agregue un pie de página</a:t>
            </a:r>
          </a:p>
        </p:txBody>
      </p:sp>
      <p:sp>
        <p:nvSpPr>
          <p:cNvPr id="5" name="Leyenda">
            <a:extLst>
              <a:ext uri="{FF2B5EF4-FFF2-40B4-BE49-F238E27FC236}">
                <a16:creationId xmlns:a16="http://schemas.microsoft.com/office/drawing/2014/main" xmlns="" id="{172090C5-61AC-430F-AA33-8EF3902C4669}"/>
              </a:ext>
            </a:extLst>
          </p:cNvPr>
          <p:cNvSpPr>
            <a:spLocks noGrp="1"/>
          </p:cNvSpPr>
          <p:nvPr>
            <p:ph type="body" sz="quarter" idx="14" hasCustomPrompt="1"/>
          </p:nvPr>
        </p:nvSpPr>
        <p:spPr>
          <a:xfrm>
            <a:off x="2989064" y="5583485"/>
            <a:ext cx="3165872" cy="396000"/>
          </a:xfrm>
          <a:prstGeom prst="plaque">
            <a:avLst/>
          </a:prstGeom>
          <a:solidFill>
            <a:schemeClr val="tx1"/>
          </a:solidFill>
          <a:effectLst>
            <a:outerShdw dist="38100" dir="2700000" algn="tl" rotWithShape="0">
              <a:schemeClr val="accent1"/>
            </a:outerShdw>
          </a:effectLst>
        </p:spPr>
        <p:txBody>
          <a:bodyPr lIns="0" tIns="0" rtlCol="0" anchor="ctr"/>
          <a:lstStyle>
            <a:lvl1pPr marL="0" indent="0" algn="ctr">
              <a:buNone/>
              <a:defRPr sz="1050" i="1">
                <a:solidFill>
                  <a:schemeClr val="bg1"/>
                </a:solidFill>
              </a:defRPr>
            </a:lvl1pPr>
            <a:lvl2pPr marL="197644" indent="0">
              <a:buNone/>
              <a:defRPr/>
            </a:lvl2pPr>
            <a:lvl3pPr marL="402431" indent="0">
              <a:buNone/>
              <a:defRPr/>
            </a:lvl3pPr>
            <a:lvl4pPr marL="608410" indent="0">
              <a:buNone/>
              <a:defRPr/>
            </a:lvl4pPr>
            <a:lvl5pPr marL="806054" indent="0">
              <a:buNone/>
              <a:defRPr/>
            </a:lvl5pPr>
          </a:lstStyle>
          <a:p>
            <a:pPr lvl="0" rtl="0"/>
            <a:r>
              <a:rPr lang="es-ES" noProof="0"/>
              <a:t>Escriba el título de la imagen aquí</a:t>
            </a:r>
          </a:p>
        </p:txBody>
      </p:sp>
      <p:sp>
        <p:nvSpPr>
          <p:cNvPr id="2" name="Marcador de número de diapositiva 1">
            <a:extLst>
              <a:ext uri="{FF2B5EF4-FFF2-40B4-BE49-F238E27FC236}">
                <a16:creationId xmlns:a16="http://schemas.microsoft.com/office/drawing/2014/main" xmlns="" id="{F1530FF3-D486-491A-8D60-A6A310A1D7F2}"/>
              </a:ext>
            </a:extLst>
          </p:cNvPr>
          <p:cNvSpPr>
            <a:spLocks noGrp="1"/>
          </p:cNvSpPr>
          <p:nvPr>
            <p:ph type="sldNum" sz="quarter" idx="16"/>
          </p:nvPr>
        </p:nvSpPr>
        <p:spPr>
          <a:xfrm>
            <a:off x="6457950" y="6356351"/>
            <a:ext cx="2057400" cy="365125"/>
          </a:xfrm>
          <a:prstGeom prst="rect">
            <a:avLst/>
          </a:prstGeom>
        </p:spPr>
        <p:txBody>
          <a:bodyPr rtlCol="0"/>
          <a:lstStyle/>
          <a:p>
            <a:pPr rtl="0"/>
            <a:r>
              <a:rPr lang="es-ES" noProof="0"/>
              <a:t>p </a:t>
            </a:r>
            <a:fld id="{058DB212-BFA2-403F-85EF-DFD3FF6D973A}" type="slidenum">
              <a:rPr lang="es-ES" b="0" noProof="0" smtClean="0"/>
              <a:pPr rtl="0"/>
              <a:t>‹Nº›</a:t>
            </a:fld>
            <a:endParaRPr lang="es-ES" b="0" noProof="0"/>
          </a:p>
        </p:txBody>
      </p:sp>
      <p:sp>
        <p:nvSpPr>
          <p:cNvPr id="4" name="Título 3">
            <a:extLst>
              <a:ext uri="{FF2B5EF4-FFF2-40B4-BE49-F238E27FC236}">
                <a16:creationId xmlns:a16="http://schemas.microsoft.com/office/drawing/2014/main" xmlns="" id="{74AF49E6-6009-45E5-BC48-B82C52A74F1A}"/>
              </a:ext>
            </a:extLst>
          </p:cNvPr>
          <p:cNvSpPr>
            <a:spLocks noGrp="1"/>
          </p:cNvSpPr>
          <p:nvPr>
            <p:ph type="title"/>
          </p:nvPr>
        </p:nvSpPr>
        <p:spPr>
          <a:xfrm>
            <a:off x="628650" y="365126"/>
            <a:ext cx="7886700" cy="1325563"/>
          </a:xfrm>
          <a:prstGeom prst="rect">
            <a:avLst/>
          </a:prstGeom>
        </p:spPr>
        <p:txBody>
          <a:bodyPr rtlCol="0"/>
          <a:lstStyle/>
          <a:p>
            <a:pPr rtl="0"/>
            <a:r>
              <a:rPr lang="es-ES" noProof="0" smtClean="0"/>
              <a:t>Haga clic para modificar el estilo de título del patrón</a:t>
            </a:r>
            <a:endParaRPr lang="es-ES" noProof="0"/>
          </a:p>
        </p:txBody>
      </p:sp>
    </p:spTree>
    <p:extLst>
      <p:ext uri="{BB962C8B-B14F-4D97-AF65-F5344CB8AC3E}">
        <p14:creationId xmlns:p14="http://schemas.microsoft.com/office/powerpoint/2010/main" val="4178593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9F0A89-4B02-4B95-B373-E1BDA2E66717}" type="datetimeFigureOut">
              <a:rPr lang="es-MX" smtClean="0"/>
              <a:t>23/09/2019</a:t>
            </a:fld>
            <a:endParaRPr lang="es-MX"/>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s-MX"/>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B08EA35-E279-47E1-B463-C977DB975535}" type="slidenum">
              <a:rPr lang="es-MX" smtClean="0"/>
              <a:t>‹Nº›</a:t>
            </a:fld>
            <a:endParaRPr lang="es-MX"/>
          </a:p>
        </p:txBody>
      </p:sp>
    </p:spTree>
    <p:extLst>
      <p:ext uri="{BB962C8B-B14F-4D97-AF65-F5344CB8AC3E}">
        <p14:creationId xmlns:p14="http://schemas.microsoft.com/office/powerpoint/2010/main" val="1729170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9F0A89-4B02-4B95-B373-E1BDA2E66717}" type="datetimeFigureOut">
              <a:rPr lang="es-MX" smtClean="0"/>
              <a:t>23/09/2019</a:t>
            </a:fld>
            <a:endParaRPr lang="es-MX"/>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s-MX"/>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B08EA35-E279-47E1-B463-C977DB975535}" type="slidenum">
              <a:rPr lang="es-MX" smtClean="0"/>
              <a:t>‹Nº›</a:t>
            </a:fld>
            <a:endParaRPr lang="es-MX"/>
          </a:p>
        </p:txBody>
      </p:sp>
    </p:spTree>
    <p:extLst>
      <p:ext uri="{BB962C8B-B14F-4D97-AF65-F5344CB8AC3E}">
        <p14:creationId xmlns:p14="http://schemas.microsoft.com/office/powerpoint/2010/main" val="21866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B9F0A89-4B02-4B95-B373-E1BDA2E66717}" type="datetimeFigureOut">
              <a:rPr lang="es-MX" smtClean="0"/>
              <a:t>23/09/2019</a:t>
            </a:fld>
            <a:endParaRPr lang="es-MX"/>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s-MX"/>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B08EA35-E279-47E1-B463-C977DB975535}" type="slidenum">
              <a:rPr lang="es-MX" smtClean="0"/>
              <a:t>‹Nº›</a:t>
            </a:fld>
            <a:endParaRPr lang="es-MX"/>
          </a:p>
        </p:txBody>
      </p:sp>
    </p:spTree>
    <p:extLst>
      <p:ext uri="{BB962C8B-B14F-4D97-AF65-F5344CB8AC3E}">
        <p14:creationId xmlns:p14="http://schemas.microsoft.com/office/powerpoint/2010/main" val="854561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EB9F0A89-4B02-4B95-B373-E1BDA2E66717}" type="datetimeFigureOut">
              <a:rPr lang="es-MX" smtClean="0"/>
              <a:t>23/09/2019</a:t>
            </a:fld>
            <a:endParaRPr lang="es-MX"/>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s-MX"/>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B08EA35-E279-47E1-B463-C977DB975535}" type="slidenum">
              <a:rPr lang="es-MX" smtClean="0"/>
              <a:t>‹Nº›</a:t>
            </a:fld>
            <a:endParaRPr lang="es-MX"/>
          </a:p>
        </p:txBody>
      </p:sp>
    </p:spTree>
    <p:extLst>
      <p:ext uri="{BB962C8B-B14F-4D97-AF65-F5344CB8AC3E}">
        <p14:creationId xmlns:p14="http://schemas.microsoft.com/office/powerpoint/2010/main" val="3292209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EB9F0A89-4B02-4B95-B373-E1BDA2E66717}" type="datetimeFigureOut">
              <a:rPr lang="es-MX" smtClean="0"/>
              <a:t>23/09/2019</a:t>
            </a:fld>
            <a:endParaRPr lang="es-MX"/>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s-MX"/>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9B08EA35-E279-47E1-B463-C977DB975535}" type="slidenum">
              <a:rPr lang="es-MX" smtClean="0"/>
              <a:t>‹Nº›</a:t>
            </a:fld>
            <a:endParaRPr lang="es-MX"/>
          </a:p>
        </p:txBody>
      </p:sp>
    </p:spTree>
    <p:extLst>
      <p:ext uri="{BB962C8B-B14F-4D97-AF65-F5344CB8AC3E}">
        <p14:creationId xmlns:p14="http://schemas.microsoft.com/office/powerpoint/2010/main" val="1171706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EB9F0A89-4B02-4B95-B373-E1BDA2E66717}" type="datetimeFigureOut">
              <a:rPr lang="es-MX" smtClean="0"/>
              <a:t>23/09/2019</a:t>
            </a:fld>
            <a:endParaRPr lang="es-MX"/>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s-MX"/>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9B08EA35-E279-47E1-B463-C977DB975535}" type="slidenum">
              <a:rPr lang="es-MX" smtClean="0"/>
              <a:t>‹Nº›</a:t>
            </a:fld>
            <a:endParaRPr lang="es-MX"/>
          </a:p>
        </p:txBody>
      </p:sp>
    </p:spTree>
    <p:extLst>
      <p:ext uri="{BB962C8B-B14F-4D97-AF65-F5344CB8AC3E}">
        <p14:creationId xmlns:p14="http://schemas.microsoft.com/office/powerpoint/2010/main" val="4245118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B9F0A89-4B02-4B95-B373-E1BDA2E66717}" type="datetimeFigureOut">
              <a:rPr lang="es-MX" smtClean="0"/>
              <a:t>23/09/2019</a:t>
            </a:fld>
            <a:endParaRPr lang="es-MX"/>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s-MX"/>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B08EA35-E279-47E1-B463-C977DB975535}" type="slidenum">
              <a:rPr lang="es-MX" smtClean="0"/>
              <a:t>‹Nº›</a:t>
            </a:fld>
            <a:endParaRPr lang="es-MX"/>
          </a:p>
        </p:txBody>
      </p:sp>
    </p:spTree>
    <p:extLst>
      <p:ext uri="{BB962C8B-B14F-4D97-AF65-F5344CB8AC3E}">
        <p14:creationId xmlns:p14="http://schemas.microsoft.com/office/powerpoint/2010/main" val="254038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B9F0A89-4B02-4B95-B373-E1BDA2E66717}" type="datetimeFigureOut">
              <a:rPr lang="es-MX" smtClean="0"/>
              <a:t>23/09/2019</a:t>
            </a:fld>
            <a:endParaRPr lang="es-MX"/>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s-MX"/>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B08EA35-E279-47E1-B463-C977DB975535}" type="slidenum">
              <a:rPr lang="es-MX" smtClean="0"/>
              <a:t>‹Nº›</a:t>
            </a:fld>
            <a:endParaRPr lang="es-MX"/>
          </a:p>
        </p:txBody>
      </p:sp>
    </p:spTree>
    <p:extLst>
      <p:ext uri="{BB962C8B-B14F-4D97-AF65-F5344CB8AC3E}">
        <p14:creationId xmlns:p14="http://schemas.microsoft.com/office/powerpoint/2010/main" val="3055404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rotWithShape="1">
          <a:blip r:embed="rId15"/>
          <a:srcRect t="7540" b="10162"/>
          <a:stretch/>
        </p:blipFill>
        <p:spPr>
          <a:xfrm>
            <a:off x="7126311" y="173183"/>
            <a:ext cx="552450" cy="420559"/>
          </a:xfrm>
          <a:prstGeom prst="rect">
            <a:avLst/>
          </a:prstGeom>
        </p:spPr>
      </p:pic>
      <p:pic>
        <p:nvPicPr>
          <p:cNvPr id="8" name="Imagen 7"/>
          <p:cNvPicPr>
            <a:picLocks noChangeAspect="1"/>
          </p:cNvPicPr>
          <p:nvPr userDrawn="1"/>
        </p:nvPicPr>
        <p:blipFill rotWithShape="1">
          <a:blip r:embed="rId16"/>
          <a:srcRect l="71332"/>
          <a:stretch/>
        </p:blipFill>
        <p:spPr>
          <a:xfrm>
            <a:off x="4321002" y="28833"/>
            <a:ext cx="1388474" cy="671160"/>
          </a:xfrm>
          <a:prstGeom prst="rect">
            <a:avLst/>
          </a:prstGeom>
        </p:spPr>
      </p:pic>
      <p:pic>
        <p:nvPicPr>
          <p:cNvPr id="9" name="Picture 2" descr="Resultado de imagen para logo gobierno de coahuila"/>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t="5240"/>
          <a:stretch/>
        </p:blipFill>
        <p:spPr bwMode="auto">
          <a:xfrm>
            <a:off x="66184" y="15498"/>
            <a:ext cx="2701285" cy="7386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n relacionada"/>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l="49402" t="35927" b="35875"/>
          <a:stretch/>
        </p:blipFill>
        <p:spPr bwMode="auto">
          <a:xfrm>
            <a:off x="2919869" y="169937"/>
            <a:ext cx="1125245" cy="4213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o 10"/>
          <p:cNvGrpSpPr/>
          <p:nvPr userDrawn="1"/>
        </p:nvGrpSpPr>
        <p:grpSpPr>
          <a:xfrm>
            <a:off x="5842826" y="121302"/>
            <a:ext cx="1075936" cy="523220"/>
            <a:chOff x="6370017" y="123394"/>
            <a:chExt cx="1075936" cy="523220"/>
          </a:xfrm>
        </p:grpSpPr>
        <p:sp>
          <p:nvSpPr>
            <p:cNvPr id="12" name="Rectángulo 11"/>
            <p:cNvSpPr/>
            <p:nvPr/>
          </p:nvSpPr>
          <p:spPr>
            <a:xfrm>
              <a:off x="6370017" y="123394"/>
              <a:ext cx="1075936" cy="523220"/>
            </a:xfrm>
            <a:prstGeom prst="rect">
              <a:avLst/>
            </a:prstGeom>
            <a:noFill/>
          </p:spPr>
          <p:txBody>
            <a:bodyPr wrap="none" lIns="91440" tIns="45720" rIns="91440" bIns="45720">
              <a:spAutoFit/>
            </a:bodyPr>
            <a:lstStyle/>
            <a:p>
              <a:pPr algn="ctr"/>
              <a:r>
                <a:rPr lang="es-ES" sz="2800" b="0" cap="none" spc="0" dirty="0" smtClean="0">
                  <a:ln w="0"/>
                  <a:solidFill>
                    <a:srgbClr val="8C2845"/>
                  </a:solidFill>
                  <a:latin typeface="Aharoni" panose="02010803020104030203" pitchFamily="2" charset="-79"/>
                  <a:cs typeface="Aharoni" panose="02010803020104030203" pitchFamily="2" charset="-79"/>
                </a:rPr>
                <a:t>PNCE</a:t>
              </a:r>
              <a:endParaRPr lang="es-ES" sz="2800" b="0" cap="none" spc="0" dirty="0">
                <a:ln w="0"/>
                <a:solidFill>
                  <a:srgbClr val="8C2845"/>
                </a:solidFill>
                <a:latin typeface="Aharoni" panose="02010803020104030203" pitchFamily="2" charset="-79"/>
                <a:cs typeface="Aharoni" panose="02010803020104030203" pitchFamily="2" charset="-79"/>
              </a:endParaRPr>
            </a:p>
          </p:txBody>
        </p:sp>
        <p:sp>
          <p:nvSpPr>
            <p:cNvPr id="13" name="Rectángulo 12"/>
            <p:cNvSpPr/>
            <p:nvPr/>
          </p:nvSpPr>
          <p:spPr>
            <a:xfrm>
              <a:off x="6373330" y="456789"/>
              <a:ext cx="1064715" cy="153888"/>
            </a:xfrm>
            <a:prstGeom prst="rect">
              <a:avLst/>
            </a:prstGeom>
            <a:noFill/>
          </p:spPr>
          <p:txBody>
            <a:bodyPr wrap="none" lIns="91440" tIns="45720" rIns="91440" bIns="45720">
              <a:spAutoFit/>
            </a:bodyPr>
            <a:lstStyle/>
            <a:p>
              <a:pPr algn="ctr"/>
              <a:r>
                <a:rPr lang="es-ES" sz="400" dirty="0" smtClean="0">
                  <a:ln w="0"/>
                  <a:solidFill>
                    <a:srgbClr val="BE9E66"/>
                  </a:solidFill>
                </a:rPr>
                <a:t>Programa Nacional de Convivencia Escolar</a:t>
              </a:r>
              <a:endParaRPr lang="es-ES" sz="400" b="0" cap="none" spc="0" dirty="0">
                <a:ln w="0"/>
                <a:solidFill>
                  <a:srgbClr val="BE9E66"/>
                </a:solidFill>
              </a:endParaRPr>
            </a:p>
          </p:txBody>
        </p:sp>
      </p:grpSp>
      <p:pic>
        <p:nvPicPr>
          <p:cNvPr id="14" name="Imagen 13"/>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850036" y="72842"/>
            <a:ext cx="1128628" cy="518420"/>
          </a:xfrm>
          <a:prstGeom prst="rect">
            <a:avLst/>
          </a:prstGeom>
        </p:spPr>
      </p:pic>
      <p:pic>
        <p:nvPicPr>
          <p:cNvPr id="15" name="Imagen 14"/>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436267" y="6215812"/>
            <a:ext cx="4969620" cy="642188"/>
          </a:xfrm>
          <a:prstGeom prst="rect">
            <a:avLst/>
          </a:prstGeom>
        </p:spPr>
      </p:pic>
    </p:spTree>
    <p:extLst>
      <p:ext uri="{BB962C8B-B14F-4D97-AF65-F5344CB8AC3E}">
        <p14:creationId xmlns:p14="http://schemas.microsoft.com/office/powerpoint/2010/main" val="1406143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misionpazescolar.com/wp-content/uploads/2018/08/logo_misionpaz.png"/>
          <p:cNvPicPr>
            <a:picLocks noChangeAspect="1" noChangeArrowheads="1"/>
          </p:cNvPicPr>
          <p:nvPr/>
        </p:nvPicPr>
        <p:blipFill rotWithShape="1">
          <a:blip r:embed="rId2">
            <a:extLst>
              <a:ext uri="{28A0092B-C50C-407E-A947-70E740481C1C}">
                <a14:useLocalDpi xmlns:a14="http://schemas.microsoft.com/office/drawing/2010/main" val="0"/>
              </a:ext>
            </a:extLst>
          </a:blip>
          <a:srcRect r="69635"/>
          <a:stretch/>
        </p:blipFill>
        <p:spPr bwMode="auto">
          <a:xfrm rot="9506257">
            <a:off x="1417375" y="1383755"/>
            <a:ext cx="3943638" cy="39495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8974" y="876877"/>
            <a:ext cx="5414115" cy="58541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2127179" y="3153606"/>
            <a:ext cx="4710713" cy="1446550"/>
          </a:xfrm>
          <a:prstGeom prst="rect">
            <a:avLst/>
          </a:prstGeom>
          <a:noFill/>
        </p:spPr>
        <p:txBody>
          <a:bodyPr wrap="none" lIns="91440" tIns="45720" rIns="91440" bIns="45720">
            <a:spAutoFit/>
          </a:bodyPr>
          <a:lstStyle/>
          <a:p>
            <a:pPr algn="ctr"/>
            <a:r>
              <a:rPr lang="es-ES" sz="8800" dirty="0" smtClean="0">
                <a:ln w="0"/>
                <a:solidFill>
                  <a:schemeClr val="bg1">
                    <a:lumMod val="50000"/>
                  </a:schemeClr>
                </a:solidFill>
                <a:latin typeface="Impact" panose="020B0806030902050204" pitchFamily="34" charset="0"/>
              </a:rPr>
              <a:t>“COMPAS”</a:t>
            </a:r>
            <a:endParaRPr lang="es-ES" sz="8800" b="0" cap="none" spc="0" dirty="0">
              <a:ln w="0"/>
              <a:solidFill>
                <a:schemeClr val="bg1">
                  <a:lumMod val="50000"/>
                </a:schemeClr>
              </a:solidFill>
              <a:latin typeface="Impact" panose="020B0806030902050204" pitchFamily="34" charset="0"/>
            </a:endParaRPr>
          </a:p>
        </p:txBody>
      </p:sp>
      <p:sp>
        <p:nvSpPr>
          <p:cNvPr id="12" name="Rectángulo 11"/>
          <p:cNvSpPr/>
          <p:nvPr/>
        </p:nvSpPr>
        <p:spPr>
          <a:xfrm>
            <a:off x="2834805" y="2861218"/>
            <a:ext cx="3532314" cy="584775"/>
          </a:xfrm>
          <a:prstGeom prst="rect">
            <a:avLst/>
          </a:prstGeom>
        </p:spPr>
        <p:txBody>
          <a:bodyPr wrap="none">
            <a:spAutoFit/>
          </a:bodyPr>
          <a:lstStyle/>
          <a:p>
            <a:r>
              <a:rPr lang="es-MX" sz="2000" dirty="0" smtClean="0">
                <a:solidFill>
                  <a:schemeClr val="tx1">
                    <a:lumMod val="50000"/>
                    <a:lumOff val="50000"/>
                  </a:schemeClr>
                </a:solidFill>
                <a:latin typeface="Impact" panose="020B0806030902050204" pitchFamily="34" charset="0"/>
              </a:rPr>
              <a:t>EN </a:t>
            </a:r>
            <a:r>
              <a:rPr lang="es-MX" sz="3200" dirty="0" smtClean="0">
                <a:solidFill>
                  <a:schemeClr val="tx1">
                    <a:lumMod val="50000"/>
                    <a:lumOff val="50000"/>
                  </a:schemeClr>
                </a:solidFill>
                <a:latin typeface="Impact" panose="020B0806030902050204" pitchFamily="34" charset="0"/>
              </a:rPr>
              <a:t>#COAHUILA somos</a:t>
            </a:r>
            <a:endParaRPr lang="es-MX" sz="3200" dirty="0">
              <a:solidFill>
                <a:schemeClr val="tx1">
                  <a:lumMod val="50000"/>
                  <a:lumOff val="50000"/>
                </a:schemeClr>
              </a:solidFill>
              <a:latin typeface="Impact" panose="020B0806030902050204" pitchFamily="34" charset="0"/>
            </a:endParaRPr>
          </a:p>
        </p:txBody>
      </p:sp>
      <p:sp>
        <p:nvSpPr>
          <p:cNvPr id="13" name="Rectángulo 12"/>
          <p:cNvSpPr/>
          <p:nvPr/>
        </p:nvSpPr>
        <p:spPr>
          <a:xfrm rot="20814775">
            <a:off x="3763707" y="3205327"/>
            <a:ext cx="798617" cy="1569660"/>
          </a:xfrm>
          <a:prstGeom prst="rect">
            <a:avLst/>
          </a:prstGeom>
        </p:spPr>
        <p:txBody>
          <a:bodyPr wrap="none">
            <a:spAutoFit/>
          </a:bodyPr>
          <a:lstStyle/>
          <a:p>
            <a:r>
              <a:rPr lang="es-ES" sz="9600" b="1" dirty="0">
                <a:ln w="0"/>
                <a:solidFill>
                  <a:srgbClr val="EC008C"/>
                </a:solidFill>
                <a:latin typeface="Freestyle Script" panose="030804020302050B0404" pitchFamily="66" charset="0"/>
              </a:rPr>
              <a:t>N</a:t>
            </a:r>
            <a:endParaRPr lang="es-MX" sz="9600" b="1" dirty="0">
              <a:solidFill>
                <a:srgbClr val="EC008C"/>
              </a:solidFill>
              <a:latin typeface="Freestyle Script" panose="030804020302050B0404" pitchFamily="66" charset="0"/>
            </a:endParaRPr>
          </a:p>
        </p:txBody>
      </p:sp>
      <p:sp>
        <p:nvSpPr>
          <p:cNvPr id="16" name="Rectángulo 15"/>
          <p:cNvSpPr/>
          <p:nvPr/>
        </p:nvSpPr>
        <p:spPr>
          <a:xfrm>
            <a:off x="2578613" y="4306433"/>
            <a:ext cx="4044697" cy="523220"/>
          </a:xfrm>
          <a:prstGeom prst="rect">
            <a:avLst/>
          </a:prstGeom>
        </p:spPr>
        <p:txBody>
          <a:bodyPr wrap="none">
            <a:spAutoFit/>
          </a:bodyPr>
          <a:lstStyle/>
          <a:p>
            <a:r>
              <a:rPr lang="es-ES" sz="2800" dirty="0" smtClean="0">
                <a:ln w="0"/>
                <a:solidFill>
                  <a:schemeClr val="tx1">
                    <a:lumMod val="65000"/>
                    <a:lumOff val="35000"/>
                  </a:schemeClr>
                </a:solidFill>
                <a:latin typeface="Impact" panose="020B0806030902050204" pitchFamily="34" charset="0"/>
              </a:rPr>
              <a:t>Promotores de Paz Escolar</a:t>
            </a:r>
            <a:endParaRPr lang="es-MX" sz="2800" dirty="0"/>
          </a:p>
        </p:txBody>
      </p:sp>
      <p:sp>
        <p:nvSpPr>
          <p:cNvPr id="17" name="Rectángulo 16"/>
          <p:cNvSpPr/>
          <p:nvPr/>
        </p:nvSpPr>
        <p:spPr>
          <a:xfrm rot="20804529">
            <a:off x="5729237" y="3205327"/>
            <a:ext cx="659155" cy="1569660"/>
          </a:xfrm>
          <a:prstGeom prst="rect">
            <a:avLst/>
          </a:prstGeom>
        </p:spPr>
        <p:txBody>
          <a:bodyPr wrap="none">
            <a:spAutoFit/>
          </a:bodyPr>
          <a:lstStyle/>
          <a:p>
            <a:r>
              <a:rPr lang="es-ES" sz="9600" dirty="0">
                <a:ln w="0"/>
                <a:solidFill>
                  <a:srgbClr val="EC008C"/>
                </a:solidFill>
                <a:latin typeface="Freestyle Script" panose="030804020302050B0404" pitchFamily="66" charset="0"/>
              </a:rPr>
              <a:t>Z</a:t>
            </a:r>
            <a:endParaRPr lang="es-MX" sz="9600" dirty="0">
              <a:solidFill>
                <a:srgbClr val="EC008C"/>
              </a:solidFill>
              <a:latin typeface="Freestyle Script" panose="030804020302050B0404" pitchFamily="66" charset="0"/>
            </a:endParaRPr>
          </a:p>
        </p:txBody>
      </p:sp>
      <p:sp>
        <p:nvSpPr>
          <p:cNvPr id="18" name="Rectángulo 17"/>
          <p:cNvSpPr/>
          <p:nvPr/>
        </p:nvSpPr>
        <p:spPr>
          <a:xfrm>
            <a:off x="3065003" y="2475037"/>
            <a:ext cx="1333057" cy="523220"/>
          </a:xfrm>
          <a:prstGeom prst="rect">
            <a:avLst/>
          </a:prstGeom>
        </p:spPr>
        <p:txBody>
          <a:bodyPr wrap="none">
            <a:spAutoFit/>
          </a:bodyPr>
          <a:lstStyle/>
          <a:p>
            <a:r>
              <a:rPr lang="es-MX" sz="2800" b="1" dirty="0" smtClean="0"/>
              <a:t>TALLER:</a:t>
            </a:r>
            <a:endParaRPr lang="es-MX" sz="2800" b="1" dirty="0"/>
          </a:p>
        </p:txBody>
      </p:sp>
    </p:spTree>
    <p:extLst>
      <p:ext uri="{BB962C8B-B14F-4D97-AF65-F5344CB8AC3E}">
        <p14:creationId xmlns:p14="http://schemas.microsoft.com/office/powerpoint/2010/main" val="18138483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s Niños de Mesetas' responden ¿Qué es la paz">
            <a:hlinkClick r:id="" action="ppaction://media"/>
          </p:cNvPr>
          <p:cNvPicPr>
            <a:picLocks noChangeAspect="1"/>
          </p:cNvPicPr>
          <p:nvPr>
            <a:videoFile r:link="rId1"/>
            <p:extLst>
              <p:ext uri="{DAA4B4D4-6D71-4841-9C94-3DE7FCFB9230}">
                <p14:media xmlns:p14="http://schemas.microsoft.com/office/powerpoint/2010/main" r:embed="rId2">
                  <p14:trim end="9840.2888"/>
                </p14:media>
              </p:ext>
            </p:extLst>
          </p:nvPr>
        </p:nvPicPr>
        <p:blipFill>
          <a:blip r:embed="rId4"/>
          <a:stretch>
            <a:fillRect/>
          </a:stretch>
        </p:blipFill>
        <p:spPr>
          <a:xfrm>
            <a:off x="0" y="962252"/>
            <a:ext cx="9144000" cy="5143500"/>
          </a:xfrm>
          <a:prstGeom prst="rect">
            <a:avLst/>
          </a:prstGeom>
        </p:spPr>
      </p:pic>
    </p:spTree>
    <p:extLst>
      <p:ext uri="{BB962C8B-B14F-4D97-AF65-F5344CB8AC3E}">
        <p14:creationId xmlns:p14="http://schemas.microsoft.com/office/powerpoint/2010/main" val="144619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3"/>
          <p:cNvSpPr>
            <a:spLocks noGrp="1"/>
          </p:cNvSpPr>
          <p:nvPr>
            <p:ph type="sldNum" sz="quarter" idx="4294967295"/>
          </p:nvPr>
        </p:nvSpPr>
        <p:spPr>
          <a:xfrm>
            <a:off x="6457950" y="6356351"/>
            <a:ext cx="2057400" cy="365125"/>
          </a:xfrm>
          <a:prstGeom prst="rect">
            <a:avLst/>
          </a:prstGeom>
        </p:spPr>
        <p:txBody>
          <a:bodyPr/>
          <a:lstStyle/>
          <a:p>
            <a:pPr rtl="0"/>
            <a:r>
              <a:rPr lang="es-ES" noProof="0" smtClean="0"/>
              <a:t>p </a:t>
            </a:r>
            <a:fld id="{058DB212-BFA2-403F-85EF-DFD3FF6D973A}" type="slidenum">
              <a:rPr lang="es-ES" b="0" noProof="0" smtClean="0"/>
              <a:pPr rtl="0"/>
              <a:t>11</a:t>
            </a:fld>
            <a:endParaRPr lang="es-ES" b="0" noProof="0"/>
          </a:p>
        </p:txBody>
      </p:sp>
      <p:pic>
        <p:nvPicPr>
          <p:cNvPr id="11" name="videoplayback (2)">
            <a:hlinkClick r:id="" action="ppaction://media"/>
          </p:cNvPr>
          <p:cNvPicPr>
            <a:picLocks noChangeAspect="1"/>
          </p:cNvPicPr>
          <p:nvPr>
            <a:videoFile r:link="rId1"/>
            <p:extLst>
              <p:ext uri="{DAA4B4D4-6D71-4841-9C94-3DE7FCFB9230}">
                <p14:media xmlns:p14="http://schemas.microsoft.com/office/powerpoint/2010/main" r:embed="rId2">
                  <p14:trim end="8847"/>
                </p14:media>
              </p:ext>
            </p:extLst>
          </p:nvPr>
        </p:nvPicPr>
        <p:blipFill>
          <a:blip r:embed="rId4"/>
          <a:stretch>
            <a:fillRect/>
          </a:stretch>
        </p:blipFill>
        <p:spPr>
          <a:xfrm>
            <a:off x="-16695" y="875844"/>
            <a:ext cx="9160695" cy="5152891"/>
          </a:xfrm>
          <a:prstGeom prst="rect">
            <a:avLst/>
          </a:prstGeom>
        </p:spPr>
      </p:pic>
      <p:pic>
        <p:nvPicPr>
          <p:cNvPr id="2" name="Imagen 1"/>
          <p:cNvPicPr>
            <a:picLocks noChangeAspect="1"/>
          </p:cNvPicPr>
          <p:nvPr/>
        </p:nvPicPr>
        <p:blipFill rotWithShape="1">
          <a:blip r:embed="rId5"/>
          <a:srcRect r="26457"/>
          <a:stretch/>
        </p:blipFill>
        <p:spPr>
          <a:xfrm>
            <a:off x="1619794" y="875845"/>
            <a:ext cx="5969726" cy="461531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220012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6330"/>
          <a:stretch/>
        </p:blipFill>
        <p:spPr bwMode="auto">
          <a:xfrm>
            <a:off x="737420" y="914401"/>
            <a:ext cx="7639665" cy="5295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25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3"/>
          </p:nvPr>
        </p:nvSpPr>
        <p:spPr/>
        <p:txBody>
          <a:bodyPr/>
          <a:lstStyle/>
          <a:p>
            <a:pPr rtl="0"/>
            <a:r>
              <a:rPr lang="es-ES" noProof="0" smtClean="0"/>
              <a:t>p </a:t>
            </a:r>
            <a:fld id="{058DB212-BFA2-403F-85EF-DFD3FF6D973A}" type="slidenum">
              <a:rPr lang="es-ES" noProof="0" smtClean="0"/>
              <a:pPr rtl="0"/>
              <a:t>13</a:t>
            </a:fld>
            <a:endParaRPr lang="es-ES" noProof="0"/>
          </a:p>
        </p:txBody>
      </p:sp>
      <p:graphicFrame>
        <p:nvGraphicFramePr>
          <p:cNvPr id="5" name="Diagrama 4"/>
          <p:cNvGraphicFramePr/>
          <p:nvPr>
            <p:extLst>
              <p:ext uri="{D42A27DB-BD31-4B8C-83A1-F6EECF244321}">
                <p14:modId xmlns:p14="http://schemas.microsoft.com/office/powerpoint/2010/main" val="494496411"/>
              </p:ext>
            </p:extLst>
          </p:nvPr>
        </p:nvGraphicFramePr>
        <p:xfrm>
          <a:off x="0" y="974815"/>
          <a:ext cx="9144000" cy="4888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ángulo redondeado 1"/>
          <p:cNvSpPr/>
          <p:nvPr/>
        </p:nvSpPr>
        <p:spPr>
          <a:xfrm>
            <a:off x="4995081" y="4749421"/>
            <a:ext cx="1624084" cy="105087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smtClean="0"/>
              <a:t>Concientizar</a:t>
            </a:r>
            <a:endParaRPr lang="es-MX" sz="1600" dirty="0"/>
          </a:p>
        </p:txBody>
      </p:sp>
      <p:sp>
        <p:nvSpPr>
          <p:cNvPr id="6" name="Rectángulo redondeado 5"/>
          <p:cNvSpPr/>
          <p:nvPr/>
        </p:nvSpPr>
        <p:spPr>
          <a:xfrm>
            <a:off x="2524836" y="4749420"/>
            <a:ext cx="1624084" cy="1050877"/>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smtClean="0"/>
              <a:t>Empatía</a:t>
            </a:r>
            <a:endParaRPr lang="es-MX" sz="1600" dirty="0"/>
          </a:p>
        </p:txBody>
      </p:sp>
    </p:spTree>
    <p:extLst>
      <p:ext uri="{BB962C8B-B14F-4D97-AF65-F5344CB8AC3E}">
        <p14:creationId xmlns:p14="http://schemas.microsoft.com/office/powerpoint/2010/main" val="735321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4648" y="3827816"/>
            <a:ext cx="2536045" cy="28598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misionpazescolar.com/wp-content/uploads/2018/08/logo_misionpaz.png"/>
          <p:cNvPicPr>
            <a:picLocks noChangeAspect="1" noChangeArrowheads="1"/>
          </p:cNvPicPr>
          <p:nvPr/>
        </p:nvPicPr>
        <p:blipFill rotWithShape="1">
          <a:blip r:embed="rId3">
            <a:extLst>
              <a:ext uri="{28A0092B-C50C-407E-A947-70E740481C1C}">
                <a14:useLocalDpi xmlns:a14="http://schemas.microsoft.com/office/drawing/2010/main" val="0"/>
              </a:ext>
            </a:extLst>
          </a:blip>
          <a:srcRect r="69635"/>
          <a:stretch/>
        </p:blipFill>
        <p:spPr bwMode="auto">
          <a:xfrm rot="9506257">
            <a:off x="41623" y="1641121"/>
            <a:ext cx="3943638" cy="39495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048" b="83904" l="2716" r="97284"/>
                    </a14:imgEffect>
                  </a14:imgLayer>
                </a14:imgProps>
              </a:ext>
              <a:ext uri="{28A0092B-C50C-407E-A947-70E740481C1C}">
                <a14:useLocalDpi xmlns:a14="http://schemas.microsoft.com/office/drawing/2010/main" val="0"/>
              </a:ext>
            </a:extLst>
          </a:blip>
          <a:srcRect b="18595"/>
          <a:stretch/>
        </p:blipFill>
        <p:spPr bwMode="auto">
          <a:xfrm>
            <a:off x="470496" y="2092616"/>
            <a:ext cx="3202280" cy="243192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084961" y="859260"/>
            <a:ext cx="6866963" cy="584775"/>
          </a:xfrm>
          <a:prstGeom prst="rect">
            <a:avLst/>
          </a:prstGeom>
        </p:spPr>
        <p:txBody>
          <a:bodyPr wrap="square">
            <a:spAutoFit/>
          </a:bodyPr>
          <a:lstStyle/>
          <a:p>
            <a:pPr algn="ctr"/>
            <a:r>
              <a:rPr lang="es-MX" sz="3200" dirty="0"/>
              <a:t>¿</a:t>
            </a:r>
            <a:r>
              <a:rPr lang="es-MX" sz="3200" dirty="0" smtClean="0"/>
              <a:t>Quién es el </a:t>
            </a:r>
            <a:r>
              <a:rPr lang="es-MX" sz="3200" dirty="0" smtClean="0">
                <a:latin typeface="Impact" panose="020B0806030902050204" pitchFamily="34" charset="0"/>
              </a:rPr>
              <a:t>Promotor de Paz Escolar</a:t>
            </a:r>
            <a:r>
              <a:rPr lang="es-MX" sz="3200" dirty="0" smtClean="0"/>
              <a:t>?</a:t>
            </a:r>
            <a:endParaRPr lang="es-MX" sz="3200" dirty="0"/>
          </a:p>
        </p:txBody>
      </p:sp>
      <p:sp>
        <p:nvSpPr>
          <p:cNvPr id="4" name="Rectángulo 3"/>
          <p:cNvSpPr/>
          <p:nvPr/>
        </p:nvSpPr>
        <p:spPr>
          <a:xfrm>
            <a:off x="4155173" y="2128396"/>
            <a:ext cx="5084359" cy="369332"/>
          </a:xfrm>
          <a:prstGeom prst="rect">
            <a:avLst/>
          </a:prstGeom>
        </p:spPr>
        <p:txBody>
          <a:bodyPr wrap="square">
            <a:spAutoFit/>
          </a:bodyPr>
          <a:lstStyle/>
          <a:p>
            <a:pPr marL="342900" indent="-342900">
              <a:buFont typeface="Wingdings" panose="05000000000000000000" pitchFamily="2" charset="2"/>
              <a:buChar char="ü"/>
            </a:pPr>
            <a:r>
              <a:rPr lang="es-MX" dirty="0" err="1" smtClean="0"/>
              <a:t>Alumn</a:t>
            </a:r>
            <a:r>
              <a:rPr lang="es-MX" dirty="0" smtClean="0"/>
              <a:t>@ con habilidades sociales y emocionales</a:t>
            </a:r>
            <a:endParaRPr lang="es-MX" dirty="0"/>
          </a:p>
        </p:txBody>
      </p:sp>
      <p:sp>
        <p:nvSpPr>
          <p:cNvPr id="5" name="Rectángulo 4"/>
          <p:cNvSpPr/>
          <p:nvPr/>
        </p:nvSpPr>
        <p:spPr>
          <a:xfrm>
            <a:off x="4155172" y="2679939"/>
            <a:ext cx="4838699" cy="369332"/>
          </a:xfrm>
          <a:prstGeom prst="rect">
            <a:avLst/>
          </a:prstGeom>
        </p:spPr>
        <p:txBody>
          <a:bodyPr wrap="square">
            <a:spAutoFit/>
          </a:bodyPr>
          <a:lstStyle/>
          <a:p>
            <a:pPr marL="342900" indent="-342900">
              <a:buFont typeface="Wingdings" panose="05000000000000000000" pitchFamily="2" charset="2"/>
              <a:buChar char="ü"/>
            </a:pPr>
            <a:r>
              <a:rPr lang="es-MX" dirty="0" smtClean="0"/>
              <a:t>Líder positivo que dirige a los jefes de grupo  </a:t>
            </a:r>
            <a:endParaRPr lang="es-MX" dirty="0"/>
          </a:p>
        </p:txBody>
      </p:sp>
      <p:sp>
        <p:nvSpPr>
          <p:cNvPr id="6" name="Rectángulo 5"/>
          <p:cNvSpPr/>
          <p:nvPr/>
        </p:nvSpPr>
        <p:spPr>
          <a:xfrm>
            <a:off x="4155172" y="3216967"/>
            <a:ext cx="4838699" cy="646331"/>
          </a:xfrm>
          <a:prstGeom prst="rect">
            <a:avLst/>
          </a:prstGeom>
        </p:spPr>
        <p:txBody>
          <a:bodyPr wrap="square">
            <a:spAutoFit/>
          </a:bodyPr>
          <a:lstStyle/>
          <a:p>
            <a:pPr marL="342900" indent="-342900">
              <a:buFont typeface="Wingdings" panose="05000000000000000000" pitchFamily="2" charset="2"/>
              <a:buChar char="ü"/>
            </a:pPr>
            <a:r>
              <a:rPr lang="es-MX" dirty="0" smtClean="0"/>
              <a:t>Multiplicador de dinámicas para fortalecer la sana convivencia en su comunidad escolar.</a:t>
            </a:r>
            <a:endParaRPr lang="es-MX" dirty="0"/>
          </a:p>
        </p:txBody>
      </p:sp>
      <p:sp>
        <p:nvSpPr>
          <p:cNvPr id="7" name="Rectángulo 6"/>
          <p:cNvSpPr/>
          <p:nvPr/>
        </p:nvSpPr>
        <p:spPr>
          <a:xfrm>
            <a:off x="4155171" y="3996887"/>
            <a:ext cx="4838699" cy="369332"/>
          </a:xfrm>
          <a:prstGeom prst="rect">
            <a:avLst/>
          </a:prstGeom>
        </p:spPr>
        <p:txBody>
          <a:bodyPr wrap="square">
            <a:spAutoFit/>
          </a:bodyPr>
          <a:lstStyle/>
          <a:p>
            <a:pPr marL="342900" indent="-342900">
              <a:buFont typeface="Wingdings" panose="05000000000000000000" pitchFamily="2" charset="2"/>
              <a:buChar char="ü"/>
            </a:pPr>
            <a:r>
              <a:rPr lang="es-MX" dirty="0" smtClean="0"/>
              <a:t>Juez de Paz</a:t>
            </a:r>
            <a:endParaRPr lang="es-MX" dirty="0"/>
          </a:p>
        </p:txBody>
      </p:sp>
      <p:sp>
        <p:nvSpPr>
          <p:cNvPr id="8" name="Rectángulo 7"/>
          <p:cNvSpPr/>
          <p:nvPr/>
        </p:nvSpPr>
        <p:spPr>
          <a:xfrm>
            <a:off x="4155171" y="4441582"/>
            <a:ext cx="4838699" cy="369332"/>
          </a:xfrm>
          <a:prstGeom prst="rect">
            <a:avLst/>
          </a:prstGeom>
        </p:spPr>
        <p:txBody>
          <a:bodyPr wrap="square">
            <a:spAutoFit/>
          </a:bodyPr>
          <a:lstStyle/>
          <a:p>
            <a:pPr marL="342900" indent="-342900">
              <a:buFont typeface="Wingdings" panose="05000000000000000000" pitchFamily="2" charset="2"/>
              <a:buChar char="ü"/>
            </a:pPr>
            <a:r>
              <a:rPr lang="es-MX" dirty="0" smtClean="0"/>
              <a:t>Asesor de Paz Escolar</a:t>
            </a:r>
            <a:endParaRPr lang="es-MX" dirty="0"/>
          </a:p>
        </p:txBody>
      </p:sp>
      <p:sp>
        <p:nvSpPr>
          <p:cNvPr id="9" name="Rectángulo 8"/>
          <p:cNvSpPr/>
          <p:nvPr/>
        </p:nvSpPr>
        <p:spPr>
          <a:xfrm>
            <a:off x="4155171" y="4441582"/>
            <a:ext cx="4838699" cy="369332"/>
          </a:xfrm>
          <a:prstGeom prst="rect">
            <a:avLst/>
          </a:prstGeom>
        </p:spPr>
        <p:txBody>
          <a:bodyPr wrap="square">
            <a:spAutoFit/>
          </a:bodyPr>
          <a:lstStyle/>
          <a:p>
            <a:endParaRPr lang="es-MX" dirty="0"/>
          </a:p>
        </p:txBody>
      </p:sp>
    </p:spTree>
    <p:extLst>
      <p:ext uri="{BB962C8B-B14F-4D97-AF65-F5344CB8AC3E}">
        <p14:creationId xmlns:p14="http://schemas.microsoft.com/office/powerpoint/2010/main" val="26233324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08209" y="1178760"/>
            <a:ext cx="1358064" cy="461665"/>
          </a:xfrm>
          <a:prstGeom prst="rect">
            <a:avLst/>
          </a:prstGeom>
          <a:noFill/>
        </p:spPr>
        <p:txBody>
          <a:bodyPr wrap="none" lIns="91440" tIns="45720" rIns="91440" bIns="45720">
            <a:spAutoFit/>
          </a:bodyPr>
          <a:lstStyle/>
          <a:p>
            <a:pPr algn="ctr"/>
            <a:r>
              <a:rPr lang="es-ES" sz="2400" dirty="0" smtClean="0">
                <a:ln w="0"/>
                <a:effectLst>
                  <a:outerShdw blurRad="38100" dist="19050" dir="2700000" algn="tl" rotWithShape="0">
                    <a:schemeClr val="dk1">
                      <a:alpha val="40000"/>
                    </a:schemeClr>
                  </a:outerShdw>
                </a:effectLst>
              </a:rPr>
              <a:t>Selección</a:t>
            </a:r>
            <a:endParaRPr lang="es-ES" sz="2400" b="0" cap="none" spc="0" dirty="0">
              <a:ln w="0"/>
              <a:solidFill>
                <a:schemeClr val="tx1"/>
              </a:solidFill>
              <a:effectLst>
                <a:outerShdw blurRad="38100" dist="19050" dir="2700000" algn="tl" rotWithShape="0">
                  <a:schemeClr val="dk1">
                    <a:alpha val="40000"/>
                  </a:schemeClr>
                </a:outerShdw>
              </a:effectLst>
            </a:endParaRPr>
          </a:p>
        </p:txBody>
      </p:sp>
      <p:sp>
        <p:nvSpPr>
          <p:cNvPr id="4" name="Rectángulo 3"/>
          <p:cNvSpPr/>
          <p:nvPr/>
        </p:nvSpPr>
        <p:spPr>
          <a:xfrm>
            <a:off x="2628114" y="1174005"/>
            <a:ext cx="1844800" cy="461665"/>
          </a:xfrm>
          <a:prstGeom prst="rect">
            <a:avLst/>
          </a:prstGeom>
          <a:noFill/>
        </p:spPr>
        <p:txBody>
          <a:bodyPr wrap="none" lIns="91440" tIns="45720" rIns="91440" bIns="45720">
            <a:spAutoFit/>
          </a:bodyPr>
          <a:lstStyle/>
          <a:p>
            <a:pPr algn="ctr"/>
            <a:r>
              <a:rPr lang="es-ES" sz="2400" dirty="0" smtClean="0">
                <a:ln w="0"/>
                <a:effectLst>
                  <a:outerShdw blurRad="38100" dist="19050" dir="2700000" algn="tl" rotWithShape="0">
                    <a:schemeClr val="dk1">
                      <a:alpha val="40000"/>
                    </a:schemeClr>
                  </a:outerShdw>
                </a:effectLst>
              </a:rPr>
              <a:t>Capacitación</a:t>
            </a:r>
            <a:endParaRPr lang="es-ES" sz="2400" b="0" cap="none" spc="0" dirty="0">
              <a:ln w="0"/>
              <a:solidFill>
                <a:schemeClr val="tx1"/>
              </a:solidFill>
              <a:effectLst>
                <a:outerShdw blurRad="38100" dist="19050" dir="2700000" algn="tl" rotWithShape="0">
                  <a:schemeClr val="dk1">
                    <a:alpha val="40000"/>
                  </a:schemeClr>
                </a:outerShdw>
              </a:effectLst>
            </a:endParaRPr>
          </a:p>
        </p:txBody>
      </p:sp>
      <p:sp>
        <p:nvSpPr>
          <p:cNvPr id="5" name="Rectángulo 4"/>
          <p:cNvSpPr/>
          <p:nvPr/>
        </p:nvSpPr>
        <p:spPr>
          <a:xfrm>
            <a:off x="5759539" y="1203110"/>
            <a:ext cx="2221827" cy="461665"/>
          </a:xfrm>
          <a:prstGeom prst="rect">
            <a:avLst/>
          </a:prstGeom>
          <a:noFill/>
        </p:spPr>
        <p:txBody>
          <a:bodyPr wrap="none" lIns="91440" tIns="45720" rIns="91440" bIns="45720">
            <a:spAutoFit/>
          </a:bodyPr>
          <a:lstStyle/>
          <a:p>
            <a:pPr algn="ctr"/>
            <a:r>
              <a:rPr lang="es-ES" sz="2400" dirty="0" smtClean="0">
                <a:ln w="0"/>
                <a:effectLst>
                  <a:outerShdw blurRad="38100" dist="19050" dir="2700000" algn="tl" rotWithShape="0">
                    <a:schemeClr val="dk1">
                      <a:alpha val="40000"/>
                    </a:schemeClr>
                  </a:outerShdw>
                </a:effectLst>
              </a:rPr>
              <a:t>Implementación</a:t>
            </a:r>
            <a:endParaRPr lang="es-ES" sz="2400" b="0" cap="none" spc="0" dirty="0">
              <a:ln w="0"/>
              <a:solidFill>
                <a:schemeClr val="tx1"/>
              </a:solidFill>
              <a:effectLst>
                <a:outerShdw blurRad="38100" dist="19050" dir="2700000" algn="tl" rotWithShape="0">
                  <a:schemeClr val="dk1">
                    <a:alpha val="40000"/>
                  </a:schemeClr>
                </a:outerShdw>
              </a:effectLst>
            </a:endParaRPr>
          </a:p>
        </p:txBody>
      </p:sp>
      <p:sp>
        <p:nvSpPr>
          <p:cNvPr id="6" name="Rectángulo 5"/>
          <p:cNvSpPr/>
          <p:nvPr/>
        </p:nvSpPr>
        <p:spPr>
          <a:xfrm>
            <a:off x="5467457" y="4748216"/>
            <a:ext cx="2755050" cy="338554"/>
          </a:xfrm>
          <a:prstGeom prst="rect">
            <a:avLst/>
          </a:prstGeom>
          <a:noFill/>
        </p:spPr>
        <p:txBody>
          <a:bodyPr wrap="none" lIns="91440" tIns="45720" rIns="91440" bIns="45720">
            <a:spAutoFit/>
          </a:bodyPr>
          <a:lstStyle/>
          <a:p>
            <a:pPr algn="r"/>
            <a:r>
              <a:rPr lang="es-ES" sz="1600" dirty="0" smtClean="0">
                <a:ln w="0"/>
                <a:effectLst>
                  <a:outerShdw blurRad="38100" dist="19050" dir="2700000" algn="tl" rotWithShape="0">
                    <a:schemeClr val="dk1">
                      <a:alpha val="40000"/>
                    </a:schemeClr>
                  </a:outerShdw>
                </a:effectLst>
              </a:rPr>
              <a:t>Experiencia vivencial/Reflexión</a:t>
            </a:r>
            <a:endParaRPr lang="es-ES" sz="1600" b="0" cap="none" spc="0" dirty="0">
              <a:ln w="0"/>
              <a:solidFill>
                <a:schemeClr val="tx1"/>
              </a:solidFill>
              <a:effectLst>
                <a:outerShdw blurRad="38100" dist="19050" dir="2700000" algn="tl" rotWithShape="0">
                  <a:schemeClr val="dk1">
                    <a:alpha val="40000"/>
                  </a:schemeClr>
                </a:outerShdw>
              </a:effectLst>
            </a:endParaRPr>
          </a:p>
        </p:txBody>
      </p:sp>
      <p:sp>
        <p:nvSpPr>
          <p:cNvPr id="7" name="Rectángulo 6"/>
          <p:cNvSpPr/>
          <p:nvPr/>
        </p:nvSpPr>
        <p:spPr>
          <a:xfrm>
            <a:off x="5506892" y="4968996"/>
            <a:ext cx="1946943" cy="338554"/>
          </a:xfrm>
          <a:prstGeom prst="rect">
            <a:avLst/>
          </a:prstGeom>
          <a:noFill/>
        </p:spPr>
        <p:txBody>
          <a:bodyPr wrap="none" lIns="91440" tIns="45720" rIns="91440" bIns="45720">
            <a:spAutoFit/>
          </a:bodyPr>
          <a:lstStyle/>
          <a:p>
            <a:pPr algn="ctr"/>
            <a:r>
              <a:rPr lang="es-ES" sz="1600" dirty="0" smtClean="0">
                <a:ln w="0"/>
                <a:effectLst>
                  <a:outerShdw blurRad="38100" dist="19050" dir="2700000" algn="tl" rotWithShape="0">
                    <a:schemeClr val="dk1">
                      <a:alpha val="40000"/>
                    </a:schemeClr>
                  </a:outerShdw>
                </a:effectLst>
              </a:rPr>
              <a:t>Compartir evidencias</a:t>
            </a:r>
            <a:endParaRPr lang="es-ES" sz="1600" b="0" cap="none" spc="0" dirty="0">
              <a:ln w="0"/>
              <a:solidFill>
                <a:schemeClr val="tx1"/>
              </a:solidFill>
              <a:effectLst>
                <a:outerShdw blurRad="38100" dist="19050" dir="2700000" algn="tl" rotWithShape="0">
                  <a:schemeClr val="dk1">
                    <a:alpha val="40000"/>
                  </a:schemeClr>
                </a:outerShdw>
              </a:effectLst>
            </a:endParaRPr>
          </a:p>
        </p:txBody>
      </p:sp>
      <p:sp>
        <p:nvSpPr>
          <p:cNvPr id="8" name="Rectángulo 7"/>
          <p:cNvSpPr/>
          <p:nvPr/>
        </p:nvSpPr>
        <p:spPr>
          <a:xfrm>
            <a:off x="5438429" y="3943038"/>
            <a:ext cx="2694969" cy="523220"/>
          </a:xfrm>
          <a:prstGeom prst="rect">
            <a:avLst/>
          </a:prstGeom>
        </p:spPr>
        <p:txBody>
          <a:bodyPr wrap="none">
            <a:spAutoFit/>
          </a:bodyPr>
          <a:lstStyle/>
          <a:p>
            <a:r>
              <a:rPr lang="es-ES" sz="2800" dirty="0" smtClean="0">
                <a:ln w="0"/>
                <a:effectLst>
                  <a:outerShdw blurRad="38100" dist="19050" dir="2700000" algn="tl" rotWithShape="0">
                    <a:schemeClr val="dk1">
                      <a:alpha val="40000"/>
                    </a:schemeClr>
                  </a:outerShdw>
                </a:effectLst>
              </a:rPr>
              <a:t>1 Acción por </a:t>
            </a:r>
            <a:r>
              <a:rPr lang="es-ES" sz="2800" dirty="0">
                <a:ln w="0"/>
                <a:effectLst>
                  <a:outerShdw blurRad="38100" dist="19050" dir="2700000" algn="tl" rotWithShape="0">
                    <a:schemeClr val="dk1">
                      <a:alpha val="40000"/>
                    </a:schemeClr>
                  </a:outerShdw>
                </a:effectLst>
              </a:rPr>
              <a:t>mes</a:t>
            </a:r>
            <a:endParaRPr lang="es-MX" sz="2800" dirty="0"/>
          </a:p>
        </p:txBody>
      </p:sp>
      <p:sp>
        <p:nvSpPr>
          <p:cNvPr id="9" name="Rectángulo 8"/>
          <p:cNvSpPr/>
          <p:nvPr/>
        </p:nvSpPr>
        <p:spPr>
          <a:xfrm>
            <a:off x="5506892" y="4521540"/>
            <a:ext cx="1943032" cy="338554"/>
          </a:xfrm>
          <a:prstGeom prst="rect">
            <a:avLst/>
          </a:prstGeom>
          <a:noFill/>
        </p:spPr>
        <p:txBody>
          <a:bodyPr wrap="none" lIns="91440" tIns="45720" rIns="91440" bIns="45720">
            <a:spAutoFit/>
          </a:bodyPr>
          <a:lstStyle/>
          <a:p>
            <a:pPr algn="ctr"/>
            <a:r>
              <a:rPr lang="es-ES" sz="1600" dirty="0" smtClean="0">
                <a:ln w="0"/>
                <a:effectLst>
                  <a:outerShdw blurRad="38100" dist="19050" dir="2700000" algn="tl" rotWithShape="0">
                    <a:schemeClr val="dk1">
                      <a:alpha val="40000"/>
                    </a:schemeClr>
                  </a:outerShdw>
                </a:effectLst>
              </a:rPr>
              <a:t>Promoción y difusión</a:t>
            </a:r>
            <a:endParaRPr lang="es-ES" sz="1600" b="0" cap="none" spc="0" dirty="0">
              <a:ln w="0"/>
              <a:solidFill>
                <a:schemeClr val="tx1"/>
              </a:solidFill>
              <a:effectLst>
                <a:outerShdw blurRad="38100" dist="19050" dir="2700000" algn="tl" rotWithShape="0">
                  <a:schemeClr val="dk1">
                    <a:alpha val="40000"/>
                  </a:schemeClr>
                </a:outerShdw>
              </a:effectLst>
            </a:endParaRPr>
          </a:p>
        </p:txBody>
      </p:sp>
      <p:sp>
        <p:nvSpPr>
          <p:cNvPr id="10" name="Rectángulo 9"/>
          <p:cNvSpPr/>
          <p:nvPr/>
        </p:nvSpPr>
        <p:spPr>
          <a:xfrm>
            <a:off x="5492378" y="4323892"/>
            <a:ext cx="1148071" cy="338554"/>
          </a:xfrm>
          <a:prstGeom prst="rect">
            <a:avLst/>
          </a:prstGeom>
          <a:noFill/>
        </p:spPr>
        <p:txBody>
          <a:bodyPr wrap="none" lIns="91440" tIns="45720" rIns="91440" bIns="45720">
            <a:spAutoFit/>
          </a:bodyPr>
          <a:lstStyle/>
          <a:p>
            <a:pPr algn="ctr"/>
            <a:r>
              <a:rPr lang="es-ES" sz="1600" dirty="0" smtClean="0">
                <a:ln w="0"/>
                <a:effectLst>
                  <a:outerShdw blurRad="38100" dist="19050" dir="2700000" algn="tl" rotWithShape="0">
                    <a:schemeClr val="dk1">
                      <a:alpha val="40000"/>
                    </a:schemeClr>
                  </a:outerShdw>
                </a:effectLst>
              </a:rPr>
              <a:t>Una acción </a:t>
            </a:r>
            <a:endParaRPr lang="es-ES" sz="1600" b="0" cap="none" spc="0" dirty="0">
              <a:ln w="0"/>
              <a:solidFill>
                <a:schemeClr val="tx1"/>
              </a:solidFill>
              <a:effectLst>
                <a:outerShdw blurRad="38100" dist="19050" dir="2700000" algn="tl" rotWithShape="0">
                  <a:schemeClr val="dk1">
                    <a:alpha val="40000"/>
                  </a:schemeClr>
                </a:outerShdw>
              </a:effectLst>
            </a:endParaRPr>
          </a:p>
        </p:txBody>
      </p:sp>
      <p:sp>
        <p:nvSpPr>
          <p:cNvPr id="11" name="Rectángulo 10"/>
          <p:cNvSpPr/>
          <p:nvPr/>
        </p:nvSpPr>
        <p:spPr>
          <a:xfrm>
            <a:off x="2785946" y="3419818"/>
            <a:ext cx="1370953" cy="523220"/>
          </a:xfrm>
          <a:prstGeom prst="rect">
            <a:avLst/>
          </a:prstGeom>
        </p:spPr>
        <p:txBody>
          <a:bodyPr wrap="none">
            <a:spAutoFit/>
          </a:bodyPr>
          <a:lstStyle/>
          <a:p>
            <a:r>
              <a:rPr lang="es-ES" sz="2800" dirty="0" smtClean="0">
                <a:ln w="0"/>
                <a:effectLst>
                  <a:outerShdw blurRad="38100" dist="19050" dir="2700000" algn="tl" rotWithShape="0">
                    <a:schemeClr val="dk1">
                      <a:alpha val="40000"/>
                    </a:schemeClr>
                  </a:outerShdw>
                </a:effectLst>
              </a:rPr>
              <a:t>Octubre</a:t>
            </a:r>
            <a:endParaRPr lang="es-MX" sz="2800" dirty="0"/>
          </a:p>
        </p:txBody>
      </p:sp>
      <p:sp>
        <p:nvSpPr>
          <p:cNvPr id="12" name="Rectángulo 11"/>
          <p:cNvSpPr/>
          <p:nvPr/>
        </p:nvSpPr>
        <p:spPr>
          <a:xfrm>
            <a:off x="-33166" y="3419818"/>
            <a:ext cx="1869486" cy="523220"/>
          </a:xfrm>
          <a:prstGeom prst="rect">
            <a:avLst/>
          </a:prstGeom>
        </p:spPr>
        <p:txBody>
          <a:bodyPr wrap="none">
            <a:spAutoFit/>
          </a:bodyPr>
          <a:lstStyle/>
          <a:p>
            <a:r>
              <a:rPr lang="es-ES" sz="2800" dirty="0" smtClean="0">
                <a:ln w="0"/>
                <a:effectLst>
                  <a:outerShdw blurRad="38100" dist="19050" dir="2700000" algn="tl" rotWithShape="0">
                    <a:schemeClr val="dk1">
                      <a:alpha val="40000"/>
                    </a:schemeClr>
                  </a:outerShdw>
                </a:effectLst>
              </a:rPr>
              <a:t>Septiembre</a:t>
            </a:r>
            <a:endParaRPr lang="es-MX" sz="2800" dirty="0"/>
          </a:p>
        </p:txBody>
      </p:sp>
      <p:sp>
        <p:nvSpPr>
          <p:cNvPr id="13" name="Rectángulo 12"/>
          <p:cNvSpPr/>
          <p:nvPr/>
        </p:nvSpPr>
        <p:spPr>
          <a:xfrm>
            <a:off x="-76978" y="3881483"/>
            <a:ext cx="1994639" cy="1077218"/>
          </a:xfrm>
          <a:prstGeom prst="rect">
            <a:avLst/>
          </a:prstGeom>
          <a:noFill/>
        </p:spPr>
        <p:txBody>
          <a:bodyPr wrap="square" lIns="91440" tIns="45720" rIns="91440" bIns="45720">
            <a:spAutoFit/>
          </a:bodyPr>
          <a:lstStyle/>
          <a:p>
            <a:pPr algn="ctr"/>
            <a:r>
              <a:rPr lang="es-ES" sz="1600" dirty="0" smtClean="0">
                <a:ln w="0"/>
                <a:effectLst>
                  <a:outerShdw blurRad="38100" dist="19050" dir="2700000" algn="tl" rotWithShape="0">
                    <a:schemeClr val="dk1">
                      <a:alpha val="40000"/>
                    </a:schemeClr>
                  </a:outerShdw>
                </a:effectLst>
              </a:rPr>
              <a:t>Alumnos participantes como Promotores de SBV y/o nuevos alumnos</a:t>
            </a:r>
            <a:endParaRPr lang="es-ES" sz="1600" b="0" cap="none" spc="0" dirty="0">
              <a:ln w="0"/>
              <a:solidFill>
                <a:schemeClr val="tx1"/>
              </a:solidFill>
              <a:effectLst>
                <a:outerShdw blurRad="38100" dist="19050" dir="2700000" algn="tl" rotWithShape="0">
                  <a:schemeClr val="dk1">
                    <a:alpha val="40000"/>
                  </a:schemeClr>
                </a:outerShdw>
              </a:effectLst>
            </a:endParaRPr>
          </a:p>
        </p:txBody>
      </p:sp>
      <p:sp>
        <p:nvSpPr>
          <p:cNvPr id="14" name="Rectángulo 13"/>
          <p:cNvSpPr/>
          <p:nvPr/>
        </p:nvSpPr>
        <p:spPr>
          <a:xfrm>
            <a:off x="2460275" y="3986769"/>
            <a:ext cx="2248883" cy="584775"/>
          </a:xfrm>
          <a:prstGeom prst="rect">
            <a:avLst/>
          </a:prstGeom>
          <a:noFill/>
        </p:spPr>
        <p:txBody>
          <a:bodyPr wrap="square" lIns="91440" tIns="45720" rIns="91440" bIns="45720">
            <a:spAutoFit/>
          </a:bodyPr>
          <a:lstStyle/>
          <a:p>
            <a:pPr algn="ctr"/>
            <a:r>
              <a:rPr lang="es-ES" sz="1600" dirty="0" smtClean="0">
                <a:ln w="0"/>
                <a:effectLst>
                  <a:outerShdw blurRad="38100" dist="19050" dir="2700000" algn="tl" rotWithShape="0">
                    <a:schemeClr val="dk1">
                      <a:alpha val="40000"/>
                    </a:schemeClr>
                  </a:outerShdw>
                </a:effectLst>
              </a:rPr>
              <a:t>PNCE 12 municipios</a:t>
            </a:r>
          </a:p>
          <a:p>
            <a:pPr algn="ctr"/>
            <a:r>
              <a:rPr lang="es-ES" sz="1600" b="0" cap="none" spc="0" dirty="0" smtClean="0">
                <a:ln w="0"/>
                <a:solidFill>
                  <a:schemeClr val="tx1"/>
                </a:solidFill>
                <a:effectLst>
                  <a:outerShdw blurRad="38100" dist="19050" dir="2700000" algn="tl" rotWithShape="0">
                    <a:schemeClr val="dk1">
                      <a:alpha val="40000"/>
                    </a:schemeClr>
                  </a:outerShdw>
                </a:effectLst>
              </a:rPr>
              <a:t>CTL PNCE 26 municipios</a:t>
            </a:r>
            <a:endParaRPr lang="es-ES" sz="1600" b="0" cap="none" spc="0" dirty="0">
              <a:ln w="0"/>
              <a:solidFill>
                <a:schemeClr val="tx1"/>
              </a:solidFill>
              <a:effectLst>
                <a:outerShdw blurRad="38100" dist="19050" dir="2700000" algn="tl" rotWithShape="0">
                  <a:schemeClr val="dk1">
                    <a:alpha val="40000"/>
                  </a:schemeClr>
                </a:outerShdw>
              </a:effectLst>
            </a:endParaRPr>
          </a:p>
        </p:txBody>
      </p:sp>
      <p:sp>
        <p:nvSpPr>
          <p:cNvPr id="17" name="Rectángulo 16"/>
          <p:cNvSpPr/>
          <p:nvPr/>
        </p:nvSpPr>
        <p:spPr>
          <a:xfrm>
            <a:off x="5106525" y="3576843"/>
            <a:ext cx="3412153" cy="338554"/>
          </a:xfrm>
          <a:prstGeom prst="rect">
            <a:avLst/>
          </a:prstGeom>
        </p:spPr>
        <p:txBody>
          <a:bodyPr wrap="none">
            <a:spAutoFit/>
          </a:bodyPr>
          <a:lstStyle/>
          <a:p>
            <a:r>
              <a:rPr lang="es-ES" sz="1600" dirty="0" smtClean="0">
                <a:ln w="0"/>
                <a:effectLst>
                  <a:outerShdw blurRad="38100" dist="19050" dir="2700000" algn="tl" rotWithShape="0">
                    <a:schemeClr val="dk1">
                      <a:alpha val="40000"/>
                    </a:schemeClr>
                  </a:outerShdw>
                </a:effectLst>
              </a:rPr>
              <a:t>Nov-Dic-Ene-Feb-</a:t>
            </a:r>
            <a:r>
              <a:rPr lang="es-ES" sz="1600" dirty="0" err="1" smtClean="0">
                <a:ln w="0"/>
                <a:effectLst>
                  <a:outerShdw blurRad="38100" dist="19050" dir="2700000" algn="tl" rotWithShape="0">
                    <a:schemeClr val="dk1">
                      <a:alpha val="40000"/>
                    </a:schemeClr>
                  </a:outerShdw>
                </a:effectLst>
              </a:rPr>
              <a:t>Mzo</a:t>
            </a:r>
            <a:r>
              <a:rPr lang="es-ES" sz="1600" dirty="0" smtClean="0">
                <a:ln w="0"/>
                <a:effectLst>
                  <a:outerShdw blurRad="38100" dist="19050" dir="2700000" algn="tl" rotWithShape="0">
                    <a:schemeClr val="dk1">
                      <a:alpha val="40000"/>
                    </a:schemeClr>
                  </a:outerShdw>
                </a:effectLst>
              </a:rPr>
              <a:t>-Abr-</a:t>
            </a:r>
            <a:r>
              <a:rPr lang="es-ES" sz="1600" dirty="0" err="1" smtClean="0">
                <a:ln w="0"/>
                <a:effectLst>
                  <a:outerShdw blurRad="38100" dist="19050" dir="2700000" algn="tl" rotWithShape="0">
                    <a:schemeClr val="dk1">
                      <a:alpha val="40000"/>
                    </a:schemeClr>
                  </a:outerShdw>
                </a:effectLst>
              </a:rPr>
              <a:t>May</a:t>
            </a:r>
            <a:r>
              <a:rPr lang="es-ES" sz="1600" dirty="0" smtClean="0">
                <a:ln w="0"/>
                <a:effectLst>
                  <a:outerShdw blurRad="38100" dist="19050" dir="2700000" algn="tl" rotWithShape="0">
                    <a:schemeClr val="dk1">
                      <a:alpha val="40000"/>
                    </a:schemeClr>
                  </a:outerShdw>
                </a:effectLst>
              </a:rPr>
              <a:t>-Jun-Jul</a:t>
            </a:r>
            <a:endParaRPr lang="es-MX" sz="1600" dirty="0"/>
          </a:p>
        </p:txBody>
      </p:sp>
      <p:sp>
        <p:nvSpPr>
          <p:cNvPr id="18" name="Flecha derecha 17"/>
          <p:cNvSpPr/>
          <p:nvPr/>
        </p:nvSpPr>
        <p:spPr>
          <a:xfrm>
            <a:off x="0" y="2096208"/>
            <a:ext cx="9116706" cy="1465391"/>
          </a:xfrm>
          <a:prstGeom prst="rightArrow">
            <a:avLst/>
          </a:prstGeom>
          <a:solidFill>
            <a:srgbClr val="B89CD7"/>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pic>
        <p:nvPicPr>
          <p:cNvPr id="6148" name="Picture 4" descr="Related imag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2823" r="97480">
                        <a14:foregroundMark x1="17238" y1="65606" x2="17238" y2="65606"/>
                        <a14:foregroundMark x1="26512" y1="64242" x2="26512" y2="64242"/>
                        <a14:foregroundMark x1="37903" y1="66212" x2="39113" y2="83182"/>
                        <a14:foregroundMark x1="24194" y1="63636" x2="25806" y2="79697"/>
                        <a14:foregroundMark x1="26815" y1="54545" x2="27419" y2="55758"/>
                        <a14:foregroundMark x1="38810" y1="55758" x2="37500" y2="56970"/>
                        <a14:foregroundMark x1="34778" y1="63636" x2="36089" y2="85152"/>
                        <a14:foregroundMark x1="67540" y1="55758" x2="67540" y2="55758"/>
                        <a14:foregroundMark x1="78226" y1="55455" x2="78327" y2="57273"/>
                        <a14:foregroundMark x1="89315" y1="55000" x2="89819" y2="56970"/>
                        <a14:foregroundMark x1="90524" y1="65000" x2="89617" y2="89242"/>
                        <a14:foregroundMark x1="77621" y1="64545" x2="77520" y2="79545"/>
                        <a14:foregroundMark x1="80544" y1="65606" x2="80948" y2="91818"/>
                        <a14:foregroundMark x1="82560" y1="66667" x2="84274" y2="73030"/>
                        <a14:foregroundMark x1="74899" y1="67576" x2="72984" y2="74091"/>
                        <a14:foregroundMark x1="69960" y1="66515" x2="63609" y2="68182"/>
                        <a14:foregroundMark x1="66230" y1="57121" x2="66431" y2="58485"/>
                        <a14:foregroundMark x1="68145" y1="71212" x2="69153" y2="83182"/>
                        <a14:foregroundMark x1="66230" y1="81667" x2="66230" y2="87121"/>
                        <a14:foregroundMark x1="68851" y1="85152" x2="68649" y2="87879"/>
                        <a14:foregroundMark x1="77218" y1="82273" x2="77319" y2="88182"/>
                        <a14:foregroundMark x1="24395" y1="80303" x2="24597" y2="87727"/>
                        <a14:foregroundMark x1="28831" y1="80606" x2="28831" y2="87576"/>
                        <a14:foregroundMark x1="15524" y1="64091" x2="16734" y2="80758"/>
                        <a14:foregroundMark x1="14214" y1="80758" x2="14113" y2="84545"/>
                        <a14:foregroundMark x1="17238" y1="82727" x2="17238" y2="86667"/>
                        <a14:foregroundMark x1="15524" y1="56667" x2="16835" y2="55758"/>
                      </a14:backgroundRemoval>
                    </a14:imgEffect>
                  </a14:imgLayer>
                </a14:imgProps>
              </a:ext>
              <a:ext uri="{28A0092B-C50C-407E-A947-70E740481C1C}">
                <a14:useLocalDpi xmlns:a14="http://schemas.microsoft.com/office/drawing/2010/main" val="0"/>
              </a:ext>
            </a:extLst>
          </a:blip>
          <a:srcRect/>
          <a:stretch>
            <a:fillRect/>
          </a:stretch>
        </p:blipFill>
        <p:spPr bwMode="auto">
          <a:xfrm>
            <a:off x="-33166" y="1593694"/>
            <a:ext cx="2454438" cy="163299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capacitaci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1596" y="1519211"/>
            <a:ext cx="2782021" cy="162079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dinamicas pn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8907"/>
          <a:stretch/>
        </p:blipFill>
        <p:spPr bwMode="auto">
          <a:xfrm>
            <a:off x="5302549" y="1773677"/>
            <a:ext cx="3450040" cy="106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3285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cepaz.org/wp-content/uploads/2019/09/logo-12-acciones-ODS-01-e156762341269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193" y="896545"/>
            <a:ext cx="5248938" cy="5248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7258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7707" r="18953"/>
          <a:stretch/>
        </p:blipFill>
        <p:spPr>
          <a:xfrm>
            <a:off x="6020453" y="1084220"/>
            <a:ext cx="3123547" cy="3296394"/>
          </a:xfrm>
          <a:prstGeom prst="rect">
            <a:avLst/>
          </a:prstGeom>
        </p:spPr>
      </p:pic>
      <p:sp>
        <p:nvSpPr>
          <p:cNvPr id="4" name="Rectángulo 3"/>
          <p:cNvSpPr/>
          <p:nvPr/>
        </p:nvSpPr>
        <p:spPr>
          <a:xfrm>
            <a:off x="124064" y="899554"/>
            <a:ext cx="1412054" cy="369332"/>
          </a:xfrm>
          <a:prstGeom prst="rect">
            <a:avLst/>
          </a:prstGeom>
          <a:noFill/>
        </p:spPr>
        <p:txBody>
          <a:bodyPr wrap="none" lIns="91440" tIns="45720" rIns="91440" bIns="45720">
            <a:spAutoFit/>
          </a:bodyPr>
          <a:lstStyle/>
          <a:p>
            <a:pPr algn="ctr"/>
            <a:r>
              <a:rPr lang="es-MX" b="1" dirty="0" smtClean="0">
                <a:ln w="0"/>
                <a:solidFill>
                  <a:srgbClr val="7030A0"/>
                </a:solidFill>
              </a:rPr>
              <a:t>ACTIVIDAD 1</a:t>
            </a:r>
            <a:endParaRPr lang="es-MX" b="1" cap="none" spc="0" dirty="0">
              <a:ln w="0"/>
              <a:solidFill>
                <a:srgbClr val="7030A0"/>
              </a:solidFill>
            </a:endParaRPr>
          </a:p>
        </p:txBody>
      </p:sp>
      <p:sp>
        <p:nvSpPr>
          <p:cNvPr id="5" name="CuadroTexto 4"/>
          <p:cNvSpPr txBox="1"/>
          <p:nvPr/>
        </p:nvSpPr>
        <p:spPr>
          <a:xfrm>
            <a:off x="124065" y="1268886"/>
            <a:ext cx="5680388" cy="4231928"/>
          </a:xfrm>
          <a:prstGeom prst="rect">
            <a:avLst/>
          </a:prstGeom>
          <a:noFill/>
        </p:spPr>
        <p:txBody>
          <a:bodyPr wrap="square" rtlCol="0">
            <a:spAutoFit/>
          </a:bodyPr>
          <a:lstStyle/>
          <a:p>
            <a:r>
              <a:rPr lang="es-MX" sz="1500" b="1" dirty="0" smtClean="0">
                <a:solidFill>
                  <a:srgbClr val="FF0000"/>
                </a:solidFill>
              </a:rPr>
              <a:t>Dinámica: </a:t>
            </a:r>
            <a:r>
              <a:rPr lang="es-MX" sz="1400" b="1" dirty="0"/>
              <a:t>DECISIONES DE PAZ</a:t>
            </a:r>
            <a:endParaRPr lang="es-MX" sz="1400" b="1" dirty="0">
              <a:solidFill>
                <a:srgbClr val="000000"/>
              </a:solidFill>
              <a:latin typeface="Calibri" panose="020F0502020204030204" pitchFamily="34" charset="0"/>
            </a:endParaRPr>
          </a:p>
          <a:p>
            <a:pPr algn="just"/>
            <a:r>
              <a:rPr lang="es-MX" sz="1500" b="1" dirty="0" smtClean="0">
                <a:solidFill>
                  <a:srgbClr val="FF0000"/>
                </a:solidFill>
              </a:rPr>
              <a:t>Objetivo</a:t>
            </a:r>
            <a:r>
              <a:rPr lang="es-MX" sz="1500" b="1" dirty="0" smtClean="0"/>
              <a:t>: </a:t>
            </a:r>
            <a:r>
              <a:rPr lang="es-MX" sz="1600" dirty="0"/>
              <a:t>P</a:t>
            </a:r>
            <a:r>
              <a:rPr lang="es-MX" sz="1600" dirty="0" smtClean="0"/>
              <a:t>articipación general y compromiso de la comunidad educativa por la </a:t>
            </a:r>
            <a:r>
              <a:rPr lang="es-MX" sz="1600" dirty="0" smtClean="0"/>
              <a:t>paz.</a:t>
            </a:r>
            <a:endParaRPr lang="es-MX" sz="1600" dirty="0" smtClean="0">
              <a:solidFill>
                <a:srgbClr val="000000"/>
              </a:solidFill>
              <a:latin typeface="Calibri" panose="020F0502020204030204" pitchFamily="34" charset="0"/>
            </a:endParaRPr>
          </a:p>
          <a:p>
            <a:pPr algn="just" fontAlgn="b"/>
            <a:r>
              <a:rPr lang="es-MX" sz="1500" b="1" dirty="0" smtClean="0">
                <a:solidFill>
                  <a:srgbClr val="FF0000"/>
                </a:solidFill>
              </a:rPr>
              <a:t>Desarrollo: </a:t>
            </a:r>
            <a:r>
              <a:rPr lang="es-MX" sz="1600" dirty="0" smtClean="0"/>
              <a:t>Reúne a tus compañeros jefes de grupo  en una </a:t>
            </a:r>
            <a:r>
              <a:rPr lang="es-MX" sz="1600" dirty="0" smtClean="0"/>
              <a:t>aula y</a:t>
            </a:r>
            <a:endParaRPr lang="es-MX" sz="1600" dirty="0" smtClean="0"/>
          </a:p>
          <a:p>
            <a:pPr algn="just" fontAlgn="b"/>
            <a:r>
              <a:rPr lang="es-MX" sz="1600" dirty="0" smtClean="0"/>
              <a:t>en un pliego de papel bond coloca el titulo: </a:t>
            </a:r>
            <a:r>
              <a:rPr lang="es-MX" sz="1600" dirty="0" smtClean="0"/>
              <a:t>“Yo decido“,</a:t>
            </a:r>
            <a:r>
              <a:rPr lang="es-MX" sz="1600" dirty="0"/>
              <a:t> </a:t>
            </a:r>
            <a:r>
              <a:rPr lang="es-MX" sz="1600" dirty="0" smtClean="0"/>
              <a:t> </a:t>
            </a:r>
            <a:r>
              <a:rPr lang="es-MX" sz="1600" dirty="0" smtClean="0"/>
              <a:t>dirige </a:t>
            </a:r>
            <a:r>
              <a:rPr lang="es-MX" sz="1600" dirty="0" smtClean="0"/>
              <a:t>a tus compañeros  que escriban un compromiso o acuerdo de paz, por ejemplo: "me comprometo a saludar, decir de nada y gracias" o "tratar bien a mis </a:t>
            </a:r>
            <a:r>
              <a:rPr lang="es-MX" sz="1600" dirty="0" err="1" smtClean="0"/>
              <a:t>amig@s</a:t>
            </a:r>
            <a:r>
              <a:rPr lang="es-MX" sz="1600" dirty="0" smtClean="0"/>
              <a:t>“,</a:t>
            </a:r>
            <a:r>
              <a:rPr lang="es-MX" sz="1600" dirty="0"/>
              <a:t> </a:t>
            </a:r>
            <a:r>
              <a:rPr lang="es-MX" sz="1600" dirty="0" smtClean="0"/>
              <a:t>después </a:t>
            </a:r>
            <a:r>
              <a:rPr lang="es-MX" sz="1600" dirty="0" smtClean="0"/>
              <a:t>de que todos tus compañeros hayan escrito un deseo o acuerdo  pide que firmen en cualquier </a:t>
            </a:r>
            <a:r>
              <a:rPr lang="es-MX" sz="1600" dirty="0" smtClean="0"/>
              <a:t>espacio</a:t>
            </a:r>
          </a:p>
          <a:p>
            <a:pPr algn="just" fontAlgn="b"/>
            <a:r>
              <a:rPr lang="es-MX" sz="1600" dirty="0" smtClean="0"/>
              <a:t>Coloquen </a:t>
            </a:r>
            <a:r>
              <a:rPr lang="es-MX" sz="1600" dirty="0" smtClean="0"/>
              <a:t>el pliego de papel en un lugar visible de la </a:t>
            </a:r>
            <a:r>
              <a:rPr lang="es-MX" sz="1600" dirty="0" smtClean="0"/>
              <a:t>escuela y en </a:t>
            </a:r>
            <a:r>
              <a:rPr lang="es-MX" sz="1600" dirty="0" smtClean="0"/>
              <a:t>un segundo momento los jefes de grupo una vez que hayan multiplicado la dinámica en su aula también deberán colocar la hoja de papel  en un lugar visible del salón y </a:t>
            </a:r>
            <a:r>
              <a:rPr lang="es-MX" sz="1600" dirty="0" smtClean="0"/>
              <a:t>conservarlo </a:t>
            </a:r>
            <a:r>
              <a:rPr lang="es-MX" sz="1600" dirty="0" smtClean="0"/>
              <a:t>para su exhibición durante una semana. </a:t>
            </a:r>
          </a:p>
          <a:p>
            <a:pPr algn="just"/>
            <a:r>
              <a:rPr lang="es-MX" sz="1500" b="1" dirty="0" smtClean="0">
                <a:solidFill>
                  <a:srgbClr val="FF0000"/>
                </a:solidFill>
              </a:rPr>
              <a:t>Reflexión</a:t>
            </a:r>
            <a:r>
              <a:rPr lang="es-MX" sz="1500" b="1" dirty="0" smtClean="0"/>
              <a:t>: </a:t>
            </a:r>
            <a:r>
              <a:rPr lang="es-MX" sz="1500" dirty="0" smtClean="0"/>
              <a:t>La participación de todos los integrantes es fundamental para la construcción de paz dentro de la escuela.</a:t>
            </a:r>
            <a:endParaRPr lang="es-MX" sz="1500" dirty="0"/>
          </a:p>
        </p:txBody>
      </p:sp>
      <p:sp>
        <p:nvSpPr>
          <p:cNvPr id="6" name="CuadroTexto 5"/>
          <p:cNvSpPr txBox="1"/>
          <p:nvPr/>
        </p:nvSpPr>
        <p:spPr>
          <a:xfrm>
            <a:off x="6642463" y="4643304"/>
            <a:ext cx="1998617" cy="1131079"/>
          </a:xfrm>
          <a:prstGeom prst="rect">
            <a:avLst/>
          </a:prstGeom>
          <a:solidFill>
            <a:schemeClr val="accent2"/>
          </a:solidFill>
        </p:spPr>
        <p:txBody>
          <a:bodyPr wrap="square" rtlCol="0">
            <a:spAutoFit/>
          </a:bodyPr>
          <a:lstStyle/>
          <a:p>
            <a:r>
              <a:rPr lang="es-MX" sz="1350" dirty="0">
                <a:solidFill>
                  <a:srgbClr val="FF0000"/>
                </a:solidFill>
              </a:rPr>
              <a:t>Materiales: </a:t>
            </a:r>
            <a:r>
              <a:rPr lang="es-MX" sz="1350" dirty="0" smtClean="0"/>
              <a:t>Pliego papel bond/hoja blanca y plumas o marcadores</a:t>
            </a:r>
            <a:endParaRPr lang="es-MX" sz="1350" dirty="0"/>
          </a:p>
          <a:p>
            <a:r>
              <a:rPr lang="es-MX" sz="1350" dirty="0">
                <a:solidFill>
                  <a:srgbClr val="FF0000"/>
                </a:solidFill>
              </a:rPr>
              <a:t> Duración: </a:t>
            </a:r>
            <a:r>
              <a:rPr lang="es-MX" sz="1350" dirty="0"/>
              <a:t>15 a 20 minutos </a:t>
            </a:r>
          </a:p>
        </p:txBody>
      </p:sp>
    </p:spTree>
    <p:extLst>
      <p:ext uri="{BB962C8B-B14F-4D97-AF65-F5344CB8AC3E}">
        <p14:creationId xmlns:p14="http://schemas.microsoft.com/office/powerpoint/2010/main" val="6174228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4064" y="899554"/>
            <a:ext cx="1412054" cy="369332"/>
          </a:xfrm>
          <a:prstGeom prst="rect">
            <a:avLst/>
          </a:prstGeom>
          <a:noFill/>
        </p:spPr>
        <p:txBody>
          <a:bodyPr wrap="none" lIns="91440" tIns="45720" rIns="91440" bIns="45720">
            <a:spAutoFit/>
          </a:bodyPr>
          <a:lstStyle/>
          <a:p>
            <a:pPr algn="ctr"/>
            <a:r>
              <a:rPr lang="es-MX" b="1" dirty="0" smtClean="0">
                <a:ln w="0"/>
                <a:solidFill>
                  <a:srgbClr val="7030A0"/>
                </a:solidFill>
              </a:rPr>
              <a:t>ACTIVIDAD 2</a:t>
            </a:r>
            <a:endParaRPr lang="es-MX" b="1" cap="none" spc="0" dirty="0">
              <a:ln w="0"/>
              <a:solidFill>
                <a:srgbClr val="7030A0"/>
              </a:solidFill>
            </a:endParaRPr>
          </a:p>
        </p:txBody>
      </p:sp>
      <p:pic>
        <p:nvPicPr>
          <p:cNvPr id="3076" name="Picture 4"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0" r="98000">
                        <a14:foregroundMark x1="23556" y1="49889" x2="23556" y2="49889"/>
                        <a14:foregroundMark x1="30000" y1="44333" x2="30000" y2="44333"/>
                        <a14:foregroundMark x1="37667" y1="44000" x2="37667" y2="44000"/>
                        <a14:foregroundMark x1="43667" y1="47444" x2="43667" y2="47444"/>
                        <a14:foregroundMark x1="46333" y1="53667" x2="46333" y2="53667"/>
                        <a14:foregroundMark x1="47000" y1="61333" x2="47000" y2="61333"/>
                        <a14:foregroundMark x1="42556" y1="68000" x2="42556" y2="68000"/>
                        <a14:foregroundMark x1="37667" y1="72556" x2="37667" y2="72556"/>
                        <a14:foregroundMark x1="30778" y1="75000" x2="30778" y2="75000"/>
                        <a14:foregroundMark x1="20889" y1="75444" x2="20889" y2="75444"/>
                        <a14:foregroundMark x1="14556" y1="72000" x2="14556" y2="72000"/>
                        <a14:foregroundMark x1="8444" y1="69000" x2="8444" y2="69000"/>
                        <a14:foregroundMark x1="3889" y1="64333" x2="3889" y2="64333"/>
                        <a14:foregroundMark x1="30333" y1="69556" x2="30333" y2="69556"/>
                        <a14:foregroundMark x1="24111" y1="63667" x2="24111" y2="63667"/>
                        <a14:foregroundMark x1="22000" y1="56333" x2="22000" y2="56333"/>
                        <a14:foregroundMark x1="45444" y1="73333" x2="45444" y2="73333"/>
                        <a14:foregroundMark x1="52889" y1="72000" x2="52889" y2="72000"/>
                        <a14:foregroundMark x1="59111" y1="69111" x2="59111" y2="69111"/>
                        <a14:foregroundMark x1="66000" y1="64556" x2="66000" y2="64556"/>
                        <a14:foregroundMark x1="70222" y1="59667" x2="70222" y2="59667"/>
                      </a14:backgroundRemoval>
                    </a14:imgEffect>
                  </a14:imgLayer>
                </a14:imgProps>
              </a:ext>
              <a:ext uri="{28A0092B-C50C-407E-A947-70E740481C1C}">
                <a14:useLocalDpi xmlns:a14="http://schemas.microsoft.com/office/drawing/2010/main" val="0"/>
              </a:ext>
            </a:extLst>
          </a:blip>
          <a:srcRect/>
          <a:stretch>
            <a:fillRect/>
          </a:stretch>
        </p:blipFill>
        <p:spPr bwMode="auto">
          <a:xfrm rot="18376037">
            <a:off x="5645240" y="751630"/>
            <a:ext cx="3778750" cy="377875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124064" y="1268886"/>
            <a:ext cx="7114936" cy="5493812"/>
          </a:xfrm>
          <a:prstGeom prst="rect">
            <a:avLst/>
          </a:prstGeom>
          <a:noFill/>
        </p:spPr>
        <p:txBody>
          <a:bodyPr wrap="square" rtlCol="0">
            <a:spAutoFit/>
          </a:bodyPr>
          <a:lstStyle/>
          <a:p>
            <a:r>
              <a:rPr lang="es-MX" sz="1500" b="1" dirty="0">
                <a:solidFill>
                  <a:srgbClr val="FF0000"/>
                </a:solidFill>
              </a:rPr>
              <a:t>Dinámica: </a:t>
            </a:r>
            <a:r>
              <a:rPr lang="es-MX" b="1" dirty="0">
                <a:solidFill>
                  <a:schemeClr val="dk1"/>
                </a:solidFill>
              </a:rPr>
              <a:t>TOLERANCIA EN EL </a:t>
            </a:r>
            <a:r>
              <a:rPr lang="es-MX" b="1" dirty="0" smtClean="0">
                <a:solidFill>
                  <a:schemeClr val="dk1"/>
                </a:solidFill>
              </a:rPr>
              <a:t>AIRE</a:t>
            </a:r>
            <a:endParaRPr lang="es-MX" b="1" dirty="0"/>
          </a:p>
          <a:p>
            <a:r>
              <a:rPr lang="es-MX" sz="1500" b="1" dirty="0">
                <a:solidFill>
                  <a:srgbClr val="FF0000"/>
                </a:solidFill>
              </a:rPr>
              <a:t>Objetivo</a:t>
            </a:r>
            <a:r>
              <a:rPr lang="es-MX" sz="1500" b="1" dirty="0"/>
              <a:t>: </a:t>
            </a:r>
            <a:r>
              <a:rPr lang="es-MX" sz="1600" dirty="0"/>
              <a:t>R</a:t>
            </a:r>
            <a:r>
              <a:rPr lang="es-MX" sz="1600" dirty="0" smtClean="0"/>
              <a:t>eforzar conceptos del valor de la tolerancia en la practica diaria dentro de la escuela.</a:t>
            </a:r>
          </a:p>
          <a:p>
            <a:pPr algn="just"/>
            <a:r>
              <a:rPr lang="es-MX" sz="1500" b="1" dirty="0" smtClean="0">
                <a:solidFill>
                  <a:srgbClr val="FF0000"/>
                </a:solidFill>
              </a:rPr>
              <a:t>Desarrollo</a:t>
            </a:r>
            <a:r>
              <a:rPr lang="es-MX" sz="1500" b="1" dirty="0">
                <a:solidFill>
                  <a:srgbClr val="FF0000"/>
                </a:solidFill>
              </a:rPr>
              <a:t>: </a:t>
            </a:r>
            <a:r>
              <a:rPr lang="es-MX" sz="1600" dirty="0"/>
              <a:t>C</a:t>
            </a:r>
            <a:r>
              <a:rPr lang="es-MX" sz="1600" dirty="0" smtClean="0"/>
              <a:t>ada integrante deberá tener una hoja de papel y </a:t>
            </a:r>
            <a:r>
              <a:rPr lang="es-MX" sz="1600" dirty="0" smtClean="0"/>
              <a:t>rotulador (</a:t>
            </a:r>
            <a:r>
              <a:rPr lang="es-MX" sz="1600" dirty="0" smtClean="0"/>
              <a:t>pluma, lápiz o marcador</a:t>
            </a:r>
            <a:r>
              <a:rPr lang="es-MX" sz="1600" dirty="0" smtClean="0"/>
              <a:t>). Pedirles que elaboren un avión de papel y  </a:t>
            </a:r>
            <a:r>
              <a:rPr lang="es-MX" sz="1600" dirty="0" smtClean="0"/>
              <a:t>que anoten en ella, dos </a:t>
            </a:r>
            <a:r>
              <a:rPr lang="es-MX" sz="1600" dirty="0" smtClean="0"/>
              <a:t> ejemplos </a:t>
            </a:r>
            <a:r>
              <a:rPr lang="es-MX" sz="1600" dirty="0" smtClean="0"/>
              <a:t>de tolerancia dentro de la escuela, menciona algunos casos </a:t>
            </a:r>
            <a:r>
              <a:rPr lang="es-MX" sz="1600" dirty="0" smtClean="0"/>
              <a:t>particulares;  una vez terminados pedir </a:t>
            </a:r>
            <a:r>
              <a:rPr lang="es-MX" sz="1600" dirty="0" smtClean="0"/>
              <a:t>que lancen los aviones de papel todos a la </a:t>
            </a:r>
            <a:r>
              <a:rPr lang="es-MX" sz="1600" dirty="0" smtClean="0"/>
              <a:t>vez para volverlos </a:t>
            </a:r>
            <a:r>
              <a:rPr lang="es-MX" sz="1600" dirty="0" smtClean="0"/>
              <a:t>a recoger y nuevamente lanzarlos para que se </a:t>
            </a:r>
            <a:r>
              <a:rPr lang="es-MX" sz="1600" dirty="0" smtClean="0"/>
              <a:t>mezclen, aclarando que  </a:t>
            </a:r>
            <a:r>
              <a:rPr lang="es-MX" sz="1600" dirty="0" smtClean="0"/>
              <a:t>no deben recoger el suyo.</a:t>
            </a:r>
          </a:p>
          <a:p>
            <a:pPr algn="just" fontAlgn="b"/>
            <a:r>
              <a:rPr lang="es-MX" sz="1600" dirty="0" smtClean="0"/>
              <a:t>Organiza equipos de dos o tres personas para que compartan entre ellos los ejemplos que vienen en las aviones de papel </a:t>
            </a:r>
            <a:r>
              <a:rPr lang="es-MX" sz="1600" dirty="0" smtClean="0"/>
              <a:t>otorgando </a:t>
            </a:r>
            <a:r>
              <a:rPr lang="es-MX" sz="1600" dirty="0" smtClean="0"/>
              <a:t>a este momento de la dinámica </a:t>
            </a:r>
            <a:r>
              <a:rPr lang="es-MX" sz="1600" dirty="0" smtClean="0"/>
              <a:t>5 min</a:t>
            </a:r>
            <a:r>
              <a:rPr lang="es-MX" sz="1600" dirty="0" smtClean="0"/>
              <a:t>utos. </a:t>
            </a:r>
            <a:endParaRPr lang="es-MX" sz="1600" dirty="0" smtClean="0"/>
          </a:p>
          <a:p>
            <a:pPr algn="just" fontAlgn="b"/>
            <a:r>
              <a:rPr lang="es-MX" sz="1600" dirty="0"/>
              <a:t>D</a:t>
            </a:r>
            <a:r>
              <a:rPr lang="es-MX" sz="1600" dirty="0" smtClean="0"/>
              <a:t>espués pide que formen un circulo y selecciona </a:t>
            </a:r>
            <a:r>
              <a:rPr lang="es-MX" sz="1600" dirty="0" err="1" smtClean="0"/>
              <a:t>algun@s</a:t>
            </a:r>
            <a:r>
              <a:rPr lang="es-MX" sz="1600" dirty="0" smtClean="0"/>
              <a:t> </a:t>
            </a:r>
            <a:r>
              <a:rPr lang="es-MX" sz="1600" dirty="0" err="1" smtClean="0"/>
              <a:t>compñer@s</a:t>
            </a:r>
            <a:r>
              <a:rPr lang="es-MX" sz="1600" dirty="0" smtClean="0"/>
              <a:t> (dependiendo el tiempo que tengas),  para leer los ejemplos de tolerancia que </a:t>
            </a:r>
            <a:r>
              <a:rPr lang="es-MX" sz="1600" dirty="0" smtClean="0"/>
              <a:t>están anotadas en </a:t>
            </a:r>
            <a:r>
              <a:rPr lang="es-MX" sz="1600" dirty="0" smtClean="0"/>
              <a:t>el avión que tiene en sus manos.</a:t>
            </a:r>
          </a:p>
          <a:p>
            <a:pPr algn="just" fontAlgn="t"/>
            <a:r>
              <a:rPr lang="es-MX" sz="1600" dirty="0" smtClean="0"/>
              <a:t>Cierra la actividad con una reflexión de tolerancia  y pide a cada jefe de grupo que en cada aula después de desarrollar la dinámica dejen a la vista durante toda una semana una hoja tamaño carta con una reflexión de su agrado del valor </a:t>
            </a:r>
            <a:r>
              <a:rPr lang="es-MX" sz="1600" dirty="0" smtClean="0"/>
              <a:t>reflexionado.</a:t>
            </a:r>
            <a:endParaRPr lang="es-MX" sz="1600" dirty="0" smtClean="0"/>
          </a:p>
          <a:p>
            <a:pPr algn="just"/>
            <a:r>
              <a:rPr lang="es-MX" sz="1500" b="1" dirty="0" smtClean="0">
                <a:solidFill>
                  <a:srgbClr val="FF0000"/>
                </a:solidFill>
              </a:rPr>
              <a:t>Reflexión</a:t>
            </a:r>
            <a:r>
              <a:rPr lang="es-MX" sz="1500" b="1" dirty="0">
                <a:solidFill>
                  <a:srgbClr val="FF0000"/>
                </a:solidFill>
              </a:rPr>
              <a:t>:  </a:t>
            </a:r>
            <a:r>
              <a:rPr lang="es-MX" sz="1500" dirty="0" smtClean="0"/>
              <a:t>Todos conocemos como podemos ser tolerantes ante diferentes circunstancias donde en ocasiones actuamos sin pensar como se esta sintiendo la otra persona.</a:t>
            </a:r>
            <a:endParaRPr lang="es-MX" sz="1500" dirty="0"/>
          </a:p>
        </p:txBody>
      </p:sp>
      <p:sp>
        <p:nvSpPr>
          <p:cNvPr id="10" name="CuadroTexto 9"/>
          <p:cNvSpPr txBox="1"/>
          <p:nvPr/>
        </p:nvSpPr>
        <p:spPr>
          <a:xfrm>
            <a:off x="7239001" y="5369441"/>
            <a:ext cx="1811154" cy="923330"/>
          </a:xfrm>
          <a:prstGeom prst="rect">
            <a:avLst/>
          </a:prstGeom>
          <a:solidFill>
            <a:schemeClr val="accent2"/>
          </a:solidFill>
        </p:spPr>
        <p:txBody>
          <a:bodyPr wrap="square" rtlCol="0">
            <a:spAutoFit/>
          </a:bodyPr>
          <a:lstStyle/>
          <a:p>
            <a:r>
              <a:rPr lang="es-MX" sz="1350" dirty="0">
                <a:solidFill>
                  <a:srgbClr val="FF0000"/>
                </a:solidFill>
              </a:rPr>
              <a:t>Materiales: </a:t>
            </a:r>
            <a:r>
              <a:rPr lang="es-MX" sz="1350" dirty="0" smtClean="0"/>
              <a:t>hojas de papel y pluma/lápiz</a:t>
            </a:r>
            <a:endParaRPr lang="es-MX" sz="1350" dirty="0"/>
          </a:p>
          <a:p>
            <a:r>
              <a:rPr lang="es-MX" sz="1350" dirty="0">
                <a:solidFill>
                  <a:srgbClr val="FF0000"/>
                </a:solidFill>
              </a:rPr>
              <a:t> Duración: </a:t>
            </a:r>
            <a:r>
              <a:rPr lang="es-MX" sz="1350" dirty="0"/>
              <a:t>15 a 20 minutos </a:t>
            </a:r>
          </a:p>
        </p:txBody>
      </p:sp>
    </p:spTree>
    <p:extLst>
      <p:ext uri="{BB962C8B-B14F-4D97-AF65-F5344CB8AC3E}">
        <p14:creationId xmlns:p14="http://schemas.microsoft.com/office/powerpoint/2010/main" val="19956181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4064" y="899554"/>
            <a:ext cx="1412054" cy="369332"/>
          </a:xfrm>
          <a:prstGeom prst="rect">
            <a:avLst/>
          </a:prstGeom>
          <a:noFill/>
        </p:spPr>
        <p:txBody>
          <a:bodyPr wrap="none" lIns="91440" tIns="45720" rIns="91440" bIns="45720">
            <a:spAutoFit/>
          </a:bodyPr>
          <a:lstStyle/>
          <a:p>
            <a:pPr algn="ctr"/>
            <a:r>
              <a:rPr lang="es-MX" b="1" dirty="0" smtClean="0">
                <a:ln w="0"/>
                <a:solidFill>
                  <a:srgbClr val="7030A0"/>
                </a:solidFill>
              </a:rPr>
              <a:t>ACTIVIDAD 3</a:t>
            </a:r>
            <a:endParaRPr lang="es-MX" b="1" cap="none" spc="0" dirty="0">
              <a:ln w="0"/>
              <a:solidFill>
                <a:srgbClr val="7030A0"/>
              </a:solidFill>
            </a:endParaRPr>
          </a:p>
        </p:txBody>
      </p:sp>
      <p:pic>
        <p:nvPicPr>
          <p:cNvPr id="4098" name="Picture 2" descr="Image result for DOSIS subconscient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2801" y="899554"/>
            <a:ext cx="2940685" cy="294068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124064" y="1268886"/>
            <a:ext cx="6553200" cy="4555093"/>
          </a:xfrm>
          <a:prstGeom prst="rect">
            <a:avLst/>
          </a:prstGeom>
          <a:noFill/>
        </p:spPr>
        <p:txBody>
          <a:bodyPr wrap="square" rtlCol="0">
            <a:spAutoFit/>
          </a:bodyPr>
          <a:lstStyle/>
          <a:p>
            <a:r>
              <a:rPr lang="es-MX" sz="1500" b="1" dirty="0">
                <a:solidFill>
                  <a:srgbClr val="FF0000"/>
                </a:solidFill>
              </a:rPr>
              <a:t>Dinámica: </a:t>
            </a:r>
            <a:r>
              <a:rPr lang="es-MX" b="1" dirty="0" smtClean="0"/>
              <a:t> DOSIS PARA TU SUBCONCIENTE</a:t>
            </a:r>
            <a:endParaRPr lang="es-MX" b="1" dirty="0"/>
          </a:p>
          <a:p>
            <a:pPr algn="just" fontAlgn="b"/>
            <a:r>
              <a:rPr lang="es-MX" sz="1500" b="1" dirty="0" smtClean="0">
                <a:solidFill>
                  <a:srgbClr val="FF0000"/>
                </a:solidFill>
              </a:rPr>
              <a:t>Objetivo:</a:t>
            </a:r>
            <a:r>
              <a:rPr lang="es-MX" sz="1500" dirty="0" smtClean="0"/>
              <a:t> </a:t>
            </a:r>
            <a:r>
              <a:rPr lang="es-MX" sz="1600" dirty="0" smtClean="0"/>
              <a:t>Fortalecer la autoestima de los integrantes de la comunidad educativa</a:t>
            </a:r>
            <a:endParaRPr lang="es-MX" sz="1600" dirty="0">
              <a:solidFill>
                <a:srgbClr val="000000"/>
              </a:solidFill>
              <a:latin typeface="Calibri" panose="020F0502020204030204" pitchFamily="34" charset="0"/>
            </a:endParaRPr>
          </a:p>
          <a:p>
            <a:pPr algn="just"/>
            <a:r>
              <a:rPr lang="es-MX" sz="1600" b="1" dirty="0" smtClean="0">
                <a:solidFill>
                  <a:srgbClr val="FF0000"/>
                </a:solidFill>
              </a:rPr>
              <a:t>Desarrollo: </a:t>
            </a:r>
            <a:r>
              <a:rPr lang="es-MX" sz="1600" dirty="0" smtClean="0"/>
              <a:t>Cada integrante deberá tener una hoja de </a:t>
            </a:r>
            <a:r>
              <a:rPr lang="es-MX" sz="1600" dirty="0" smtClean="0"/>
              <a:t>papel y rotulador (</a:t>
            </a:r>
            <a:r>
              <a:rPr lang="es-MX" sz="1600" dirty="0" smtClean="0"/>
              <a:t>pluma, lápiz o marcador</a:t>
            </a:r>
            <a:r>
              <a:rPr lang="es-MX" sz="1600" dirty="0" smtClean="0"/>
              <a:t>) para  </a:t>
            </a:r>
            <a:r>
              <a:rPr lang="es-MX" sz="1600" dirty="0" smtClean="0"/>
              <a:t>pedirles que elaboren pequeñas tiritas y anoten en ellas, palabras de aliento que puedan </a:t>
            </a:r>
            <a:r>
              <a:rPr lang="es-MX" sz="1600" dirty="0" smtClean="0"/>
              <a:t>favorecer la autoestima </a:t>
            </a:r>
            <a:r>
              <a:rPr lang="es-MX" sz="1600" dirty="0" smtClean="0"/>
              <a:t>(ánimos y halagos) con el prefijo "eres" y "soy“.</a:t>
            </a:r>
          </a:p>
          <a:p>
            <a:pPr algn="just"/>
            <a:r>
              <a:rPr lang="es-MX" sz="1600" dirty="0"/>
              <a:t>F</a:t>
            </a:r>
            <a:r>
              <a:rPr lang="es-MX" sz="1600" dirty="0" smtClean="0"/>
              <a:t>orma un circulo y pasa con el contendor y concentra todos los papelitos y cierra  para revolver. </a:t>
            </a:r>
            <a:r>
              <a:rPr lang="es-MX" sz="1600" dirty="0"/>
              <a:t>S</a:t>
            </a:r>
            <a:r>
              <a:rPr lang="es-MX" sz="1600" dirty="0" smtClean="0"/>
              <a:t>elecciona </a:t>
            </a:r>
            <a:r>
              <a:rPr lang="es-MX" sz="1600" dirty="0" err="1" smtClean="0"/>
              <a:t>algun@s</a:t>
            </a:r>
            <a:r>
              <a:rPr lang="es-MX" sz="1600" dirty="0" smtClean="0"/>
              <a:t> </a:t>
            </a:r>
            <a:r>
              <a:rPr lang="es-MX" sz="1600" dirty="0" err="1" smtClean="0"/>
              <a:t>compñer@s</a:t>
            </a:r>
            <a:r>
              <a:rPr lang="es-MX" sz="1600" dirty="0" smtClean="0"/>
              <a:t> (dependiendo el tiempo que tengas),  y pide que saque uno o dos papelitos y los lea en voz alta.</a:t>
            </a:r>
          </a:p>
          <a:p>
            <a:pPr fontAlgn="t"/>
            <a:r>
              <a:rPr lang="es-MX" sz="1600" dirty="0"/>
              <a:t>C</a:t>
            </a:r>
            <a:r>
              <a:rPr lang="es-MX" sz="1600" dirty="0" smtClean="0"/>
              <a:t>ierra </a:t>
            </a:r>
            <a:r>
              <a:rPr lang="es-MX" sz="1600" dirty="0" smtClean="0"/>
              <a:t>la actividad con tu participación eligiendo a un </a:t>
            </a:r>
            <a:r>
              <a:rPr lang="es-MX" sz="1600" dirty="0" err="1" smtClean="0"/>
              <a:t>compañer</a:t>
            </a:r>
            <a:r>
              <a:rPr lang="es-MX" sz="1600" dirty="0" smtClean="0"/>
              <a:t>@ diciéndole las palabras que tu hubieras anotado.</a:t>
            </a:r>
          </a:p>
          <a:p>
            <a:pPr fontAlgn="t"/>
            <a:r>
              <a:rPr lang="es-MX" sz="1600" dirty="0"/>
              <a:t>C</a:t>
            </a:r>
            <a:r>
              <a:rPr lang="es-MX" sz="1600" dirty="0" smtClean="0"/>
              <a:t>oloca </a:t>
            </a:r>
            <a:r>
              <a:rPr lang="es-MX" sz="1600" dirty="0" smtClean="0"/>
              <a:t>el contendor en un espacio a la vista </a:t>
            </a:r>
            <a:r>
              <a:rPr lang="es-MX" sz="1600" dirty="0" smtClean="0"/>
              <a:t> </a:t>
            </a:r>
            <a:r>
              <a:rPr lang="es-MX" sz="1600" dirty="0" smtClean="0"/>
              <a:t>con la leyenda: </a:t>
            </a:r>
            <a:r>
              <a:rPr lang="es-MX" sz="1600" dirty="0" smtClean="0"/>
              <a:t>“</a:t>
            </a:r>
            <a:r>
              <a:rPr lang="es-MX" sz="1600" dirty="0" smtClean="0"/>
              <a:t>TOMA UNO</a:t>
            </a:r>
            <a:r>
              <a:rPr lang="es-MX" sz="1600" dirty="0" smtClean="0"/>
              <a:t>" </a:t>
            </a:r>
            <a:r>
              <a:rPr lang="es-MX" sz="1600" dirty="0" smtClean="0"/>
              <a:t>durante una semana y esto a su vez en las aulas </a:t>
            </a:r>
            <a:r>
              <a:rPr lang="es-MX" sz="1600" dirty="0" smtClean="0"/>
              <a:t>donde</a:t>
            </a:r>
            <a:r>
              <a:rPr lang="es-MX" sz="1600" dirty="0" smtClean="0"/>
              <a:t> </a:t>
            </a:r>
            <a:r>
              <a:rPr lang="es-MX" sz="1600" dirty="0" smtClean="0"/>
              <a:t>se realice la </a:t>
            </a:r>
            <a:r>
              <a:rPr lang="es-MX" sz="1600" dirty="0" smtClean="0"/>
              <a:t>dinámica.</a:t>
            </a:r>
            <a:endParaRPr lang="es-MX" sz="1600" dirty="0" smtClean="0"/>
          </a:p>
          <a:p>
            <a:pPr algn="just"/>
            <a:r>
              <a:rPr lang="es-MX" sz="1600" b="1" dirty="0" smtClean="0">
                <a:solidFill>
                  <a:srgbClr val="FF0000"/>
                </a:solidFill>
              </a:rPr>
              <a:t>Reflexión</a:t>
            </a:r>
            <a:r>
              <a:rPr lang="es-MX" sz="1600" b="1" dirty="0">
                <a:solidFill>
                  <a:srgbClr val="FF0000"/>
                </a:solidFill>
              </a:rPr>
              <a:t>: </a:t>
            </a:r>
            <a:r>
              <a:rPr lang="es-MX" sz="1600" dirty="0">
                <a:solidFill>
                  <a:srgbClr val="FF0000"/>
                </a:solidFill>
              </a:rPr>
              <a:t> </a:t>
            </a:r>
            <a:r>
              <a:rPr lang="es-MX" sz="1600" dirty="0"/>
              <a:t>En esta dinámica </a:t>
            </a:r>
            <a:r>
              <a:rPr lang="es-MX" sz="1600" dirty="0" smtClean="0"/>
              <a:t>podemos concientizar a los  alumnos sobre como el subconsciente puede tener un efecto positivo en nuestros pensamientos.</a:t>
            </a:r>
            <a:endParaRPr lang="es-MX" sz="1600" dirty="0"/>
          </a:p>
        </p:txBody>
      </p:sp>
      <p:sp>
        <p:nvSpPr>
          <p:cNvPr id="8" name="CuadroTexto 7"/>
          <p:cNvSpPr txBox="1"/>
          <p:nvPr/>
        </p:nvSpPr>
        <p:spPr>
          <a:xfrm>
            <a:off x="6893834" y="4623650"/>
            <a:ext cx="1998617" cy="1131079"/>
          </a:xfrm>
          <a:prstGeom prst="rect">
            <a:avLst/>
          </a:prstGeom>
          <a:solidFill>
            <a:schemeClr val="accent2"/>
          </a:solidFill>
        </p:spPr>
        <p:txBody>
          <a:bodyPr wrap="square" rtlCol="0">
            <a:spAutoFit/>
          </a:bodyPr>
          <a:lstStyle/>
          <a:p>
            <a:r>
              <a:rPr lang="es-MX" sz="1350" dirty="0">
                <a:solidFill>
                  <a:srgbClr val="FF0000"/>
                </a:solidFill>
              </a:rPr>
              <a:t>Materiales: </a:t>
            </a:r>
            <a:r>
              <a:rPr lang="es-MX" sz="1350" dirty="0" smtClean="0"/>
              <a:t>vaso o caja pequeña, hojas blancas, pluma y/o lápiz</a:t>
            </a:r>
            <a:endParaRPr lang="es-MX" sz="1350" dirty="0"/>
          </a:p>
          <a:p>
            <a:r>
              <a:rPr lang="es-MX" sz="1350" dirty="0">
                <a:solidFill>
                  <a:srgbClr val="FF0000"/>
                </a:solidFill>
              </a:rPr>
              <a:t> Duración: </a:t>
            </a:r>
            <a:r>
              <a:rPr lang="es-MX" sz="1350" dirty="0"/>
              <a:t>15 a 20 minutos </a:t>
            </a:r>
          </a:p>
        </p:txBody>
      </p:sp>
    </p:spTree>
    <p:extLst>
      <p:ext uri="{BB962C8B-B14F-4D97-AF65-F5344CB8AC3E}">
        <p14:creationId xmlns:p14="http://schemas.microsoft.com/office/powerpoint/2010/main" val="16022397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34504" t="15654" r="34505" b="27476"/>
          <a:stretch/>
        </p:blipFill>
        <p:spPr bwMode="auto">
          <a:xfrm>
            <a:off x="3073227" y="1533167"/>
            <a:ext cx="1847850" cy="339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4080685" y="3664307"/>
            <a:ext cx="2061783" cy="923330"/>
          </a:xfrm>
          <a:prstGeom prst="rect">
            <a:avLst/>
          </a:prstGeom>
          <a:noFill/>
        </p:spPr>
        <p:txBody>
          <a:bodyPr wrap="none" lIns="91440" tIns="45720" rIns="91440" bIns="45720">
            <a:spAutoFit/>
          </a:bodyPr>
          <a:lstStyle/>
          <a:p>
            <a:pPr algn="ctr"/>
            <a:r>
              <a:rPr lang="es-ES" sz="5400" dirty="0" smtClean="0">
                <a:ln w="0"/>
                <a:latin typeface="Impact" panose="020B0806030902050204" pitchFamily="34" charset="0"/>
              </a:rPr>
              <a:t>GABBO</a:t>
            </a:r>
            <a:endParaRPr lang="es-ES" sz="5400" b="0" cap="none" spc="0" dirty="0">
              <a:ln w="0"/>
              <a:solidFill>
                <a:schemeClr val="tx1"/>
              </a:solidFill>
              <a:latin typeface="Impact" panose="020B0806030902050204" pitchFamily="34" charset="0"/>
            </a:endParaRPr>
          </a:p>
        </p:txBody>
      </p:sp>
      <p:sp>
        <p:nvSpPr>
          <p:cNvPr id="15" name="Rectángulo 14"/>
          <p:cNvSpPr/>
          <p:nvPr/>
        </p:nvSpPr>
        <p:spPr>
          <a:xfrm>
            <a:off x="4165644" y="4360822"/>
            <a:ext cx="1882246" cy="769441"/>
          </a:xfrm>
          <a:prstGeom prst="rect">
            <a:avLst/>
          </a:prstGeom>
          <a:noFill/>
        </p:spPr>
        <p:txBody>
          <a:bodyPr wrap="none" lIns="91440" tIns="45720" rIns="91440" bIns="45720">
            <a:spAutoFit/>
          </a:bodyPr>
          <a:lstStyle/>
          <a:p>
            <a:pPr algn="ctr"/>
            <a:r>
              <a:rPr lang="es-ES" sz="4400" dirty="0" smtClean="0">
                <a:ln w="0"/>
                <a:solidFill>
                  <a:schemeClr val="tx1">
                    <a:lumMod val="50000"/>
                    <a:lumOff val="50000"/>
                  </a:schemeClr>
                </a:solidFill>
                <a:latin typeface="Arial Narrow" panose="020B0606020202030204" pitchFamily="34" charset="0"/>
              </a:rPr>
              <a:t>GÓMEZ</a:t>
            </a:r>
            <a:endParaRPr lang="es-ES" sz="4400" b="0" cap="none" spc="0" dirty="0">
              <a:ln w="0"/>
              <a:solidFill>
                <a:schemeClr val="tx1">
                  <a:lumMod val="50000"/>
                  <a:lumOff val="50000"/>
                </a:schemeClr>
              </a:solidFill>
              <a:latin typeface="Arial Narrow" panose="020B0606020202030204" pitchFamily="34" charset="0"/>
            </a:endParaRPr>
          </a:p>
        </p:txBody>
      </p:sp>
    </p:spTree>
    <p:extLst>
      <p:ext uri="{BB962C8B-B14F-4D97-AF65-F5344CB8AC3E}">
        <p14:creationId xmlns:p14="http://schemas.microsoft.com/office/powerpoint/2010/main" val="33976774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xmlns="" id="{8F97B29E-DF33-44C8-8EBB-6C0D57267B01}"/>
              </a:ext>
            </a:extLst>
          </p:cNvPr>
          <p:cNvSpPr>
            <a:spLocks noGrp="1"/>
          </p:cNvSpPr>
          <p:nvPr>
            <p:ph type="sldNum" sz="quarter" idx="16"/>
          </p:nvPr>
        </p:nvSpPr>
        <p:spPr/>
        <p:txBody>
          <a:bodyPr rtlCol="0"/>
          <a:lstStyle/>
          <a:p>
            <a:pPr rtl="0"/>
            <a:r>
              <a:rPr lang="es-ES" dirty="0"/>
              <a:t>p </a:t>
            </a:r>
            <a:fld id="{058DB212-BFA2-403F-85EF-DFD3FF6D973A}" type="slidenum">
              <a:rPr lang="es-ES" smtClean="0"/>
              <a:pPr rtl="0"/>
              <a:t>20</a:t>
            </a:fld>
            <a:endParaRPr lang="es-ES" dirty="0"/>
          </a:p>
        </p:txBody>
      </p:sp>
      <p:sp>
        <p:nvSpPr>
          <p:cNvPr id="5" name="CuadroTexto 4"/>
          <p:cNvSpPr txBox="1"/>
          <p:nvPr/>
        </p:nvSpPr>
        <p:spPr>
          <a:xfrm>
            <a:off x="654148" y="1402122"/>
            <a:ext cx="7986932" cy="2723823"/>
          </a:xfrm>
          <a:prstGeom prst="rect">
            <a:avLst/>
          </a:prstGeom>
          <a:noFill/>
        </p:spPr>
        <p:txBody>
          <a:bodyPr wrap="square" rtlCol="0">
            <a:spAutoFit/>
          </a:bodyPr>
          <a:lstStyle/>
          <a:p>
            <a:r>
              <a:rPr lang="es-MX" sz="1500" b="1" dirty="0">
                <a:solidFill>
                  <a:srgbClr val="FF0000"/>
                </a:solidFill>
              </a:rPr>
              <a:t>Dinámica: </a:t>
            </a:r>
            <a:r>
              <a:rPr lang="es-MX" dirty="0"/>
              <a:t>DEPURANDO LA VIOLENCIA DE LA ESCUELA</a:t>
            </a:r>
          </a:p>
          <a:p>
            <a:endParaRPr lang="es-MX" b="1" dirty="0"/>
          </a:p>
          <a:p>
            <a:r>
              <a:rPr lang="es-MX" sz="1500" b="1" dirty="0">
                <a:solidFill>
                  <a:srgbClr val="FF0000"/>
                </a:solidFill>
              </a:rPr>
              <a:t>Objetivo</a:t>
            </a:r>
            <a:r>
              <a:rPr lang="es-MX" sz="1500" b="1" dirty="0"/>
              <a:t>: </a:t>
            </a:r>
            <a:r>
              <a:rPr lang="es-MX" sz="1500" dirty="0"/>
              <a:t>Mostrar que a través del trabajo en equipo podemos erradicar la violencia de la </a:t>
            </a:r>
            <a:r>
              <a:rPr lang="es-MX" sz="1500" dirty="0" smtClean="0"/>
              <a:t>escuela.</a:t>
            </a:r>
            <a:endParaRPr lang="es-MX" sz="1500" dirty="0"/>
          </a:p>
          <a:p>
            <a:pPr algn="just"/>
            <a:r>
              <a:rPr lang="es-MX" sz="1500" b="1" dirty="0">
                <a:solidFill>
                  <a:srgbClr val="FF0000"/>
                </a:solidFill>
              </a:rPr>
              <a:t>Desarrollo: </a:t>
            </a:r>
            <a:r>
              <a:rPr lang="es-MX" sz="1500" dirty="0"/>
              <a:t>Se formaran </a:t>
            </a:r>
            <a:r>
              <a:rPr lang="es-MX" sz="1500" dirty="0" smtClean="0"/>
              <a:t>equipos </a:t>
            </a:r>
            <a:r>
              <a:rPr lang="es-MX" sz="1500" dirty="0"/>
              <a:t>según </a:t>
            </a:r>
            <a:r>
              <a:rPr lang="es-MX" sz="1500" dirty="0" smtClean="0"/>
              <a:t>el </a:t>
            </a:r>
            <a:r>
              <a:rPr lang="es-MX" sz="1500" dirty="0"/>
              <a:t>numero de </a:t>
            </a:r>
            <a:r>
              <a:rPr lang="es-MX" sz="1500" dirty="0" smtClean="0"/>
              <a:t>integrantes</a:t>
            </a:r>
            <a:r>
              <a:rPr lang="es-MX" sz="1500" dirty="0"/>
              <a:t>;</a:t>
            </a:r>
            <a:r>
              <a:rPr lang="es-MX" sz="1500" dirty="0" smtClean="0"/>
              <a:t> alineados en filas </a:t>
            </a:r>
            <a:r>
              <a:rPr lang="es-MX" sz="1500" dirty="0"/>
              <a:t>al primero </a:t>
            </a:r>
            <a:r>
              <a:rPr lang="es-MX" sz="1500" dirty="0" smtClean="0"/>
              <a:t>se </a:t>
            </a:r>
            <a:r>
              <a:rPr lang="es-MX" sz="1500" dirty="0"/>
              <a:t>le </a:t>
            </a:r>
            <a:r>
              <a:rPr lang="es-MX" sz="1500" dirty="0" smtClean="0"/>
              <a:t>dará </a:t>
            </a:r>
            <a:r>
              <a:rPr lang="es-MX" sz="1500" dirty="0"/>
              <a:t>vasos desechables, entre los cuales hay un </a:t>
            </a:r>
            <a:r>
              <a:rPr lang="es-MX" sz="1500" dirty="0" smtClean="0"/>
              <a:t>vaso diferente  </a:t>
            </a:r>
            <a:r>
              <a:rPr lang="es-MX" sz="1500" dirty="0"/>
              <a:t>que simboliza la violencia </a:t>
            </a:r>
            <a:r>
              <a:rPr lang="es-MX" sz="1500" dirty="0" smtClean="0"/>
              <a:t>y que estará en la parte baja, </a:t>
            </a:r>
            <a:r>
              <a:rPr lang="es-MX" sz="1500" dirty="0"/>
              <a:t>el participante deberá </a:t>
            </a:r>
            <a:r>
              <a:rPr lang="es-MX" sz="1500" dirty="0" smtClean="0"/>
              <a:t>recorrer </a:t>
            </a:r>
            <a:r>
              <a:rPr lang="es-MX" sz="1500" dirty="0"/>
              <a:t>todos los vasos hasta que el último vaso llegue al principio y cuando lo logre se vuelve a poner el vaso </a:t>
            </a:r>
            <a:r>
              <a:rPr lang="es-MX" sz="1500" dirty="0" smtClean="0"/>
              <a:t>diferente debajo y </a:t>
            </a:r>
            <a:r>
              <a:rPr lang="es-MX" sz="1500" dirty="0"/>
              <a:t>pasa la tira de vasos a su compañero de atrás </a:t>
            </a:r>
            <a:r>
              <a:rPr lang="es-MX" sz="1500" dirty="0" smtClean="0"/>
              <a:t>para realizar lo mismo y así consecutivamente; ganará  </a:t>
            </a:r>
            <a:r>
              <a:rPr lang="es-MX" sz="1500" dirty="0"/>
              <a:t>el equipo que acabe primero de recorrer todos los integrantes.</a:t>
            </a:r>
          </a:p>
          <a:p>
            <a:r>
              <a:rPr lang="es-MX" sz="1500" b="1" dirty="0">
                <a:solidFill>
                  <a:srgbClr val="FF0000"/>
                </a:solidFill>
              </a:rPr>
              <a:t>Reflexión:  </a:t>
            </a:r>
            <a:r>
              <a:rPr lang="es-MX" sz="1500" dirty="0"/>
              <a:t>En esta dinámica se les muestra a los participantes que es labor de todos erradicar la violencia paso a paso de nuestras familias, entornos sociales, escuelas y de nosotros mismos.</a:t>
            </a:r>
          </a:p>
        </p:txBody>
      </p:sp>
      <p:sp>
        <p:nvSpPr>
          <p:cNvPr id="7" name="CuadroTexto 6"/>
          <p:cNvSpPr txBox="1"/>
          <p:nvPr/>
        </p:nvSpPr>
        <p:spPr>
          <a:xfrm>
            <a:off x="6642463" y="4643304"/>
            <a:ext cx="1998617" cy="923330"/>
          </a:xfrm>
          <a:prstGeom prst="rect">
            <a:avLst/>
          </a:prstGeom>
          <a:solidFill>
            <a:schemeClr val="accent2"/>
          </a:solidFill>
        </p:spPr>
        <p:txBody>
          <a:bodyPr wrap="square" rtlCol="0">
            <a:spAutoFit/>
          </a:bodyPr>
          <a:lstStyle/>
          <a:p>
            <a:r>
              <a:rPr lang="es-MX" sz="1350" dirty="0">
                <a:solidFill>
                  <a:srgbClr val="FF0000"/>
                </a:solidFill>
              </a:rPr>
              <a:t>Materiales: </a:t>
            </a:r>
            <a:r>
              <a:rPr lang="es-MX" sz="1350" dirty="0"/>
              <a:t>tira de vasos desechables</a:t>
            </a:r>
          </a:p>
          <a:p>
            <a:r>
              <a:rPr lang="es-MX" sz="1350" dirty="0">
                <a:solidFill>
                  <a:srgbClr val="FF0000"/>
                </a:solidFill>
              </a:rPr>
              <a:t> Duración: </a:t>
            </a:r>
            <a:r>
              <a:rPr lang="es-MX" sz="1350" dirty="0"/>
              <a:t>15 a 20 minutos </a:t>
            </a:r>
          </a:p>
        </p:txBody>
      </p:sp>
      <p:pic>
        <p:nvPicPr>
          <p:cNvPr id="3" name="Imagen 2"/>
          <p:cNvPicPr>
            <a:picLocks noChangeAspect="1"/>
          </p:cNvPicPr>
          <p:nvPr/>
        </p:nvPicPr>
        <p:blipFill>
          <a:blip r:embed="rId3"/>
          <a:stretch>
            <a:fillRect/>
          </a:stretch>
        </p:blipFill>
        <p:spPr>
          <a:xfrm>
            <a:off x="870311" y="4286250"/>
            <a:ext cx="4537711" cy="1944733"/>
          </a:xfrm>
          <a:prstGeom prst="rect">
            <a:avLst/>
          </a:prstGeom>
        </p:spPr>
      </p:pic>
      <p:sp>
        <p:nvSpPr>
          <p:cNvPr id="6" name="Rectángulo 5"/>
          <p:cNvSpPr/>
          <p:nvPr/>
        </p:nvSpPr>
        <p:spPr>
          <a:xfrm>
            <a:off x="124064" y="899554"/>
            <a:ext cx="1412054" cy="369332"/>
          </a:xfrm>
          <a:prstGeom prst="rect">
            <a:avLst/>
          </a:prstGeom>
          <a:noFill/>
        </p:spPr>
        <p:txBody>
          <a:bodyPr wrap="none" lIns="91440" tIns="45720" rIns="91440" bIns="45720">
            <a:spAutoFit/>
          </a:bodyPr>
          <a:lstStyle/>
          <a:p>
            <a:pPr algn="ctr"/>
            <a:r>
              <a:rPr lang="es-MX" b="1" dirty="0" smtClean="0">
                <a:ln w="0"/>
                <a:solidFill>
                  <a:srgbClr val="7030A0"/>
                </a:solidFill>
              </a:rPr>
              <a:t>ACTIVIDAD 4</a:t>
            </a:r>
            <a:endParaRPr lang="es-MX" b="1" cap="none" spc="0" dirty="0">
              <a:ln w="0"/>
              <a:solidFill>
                <a:srgbClr val="7030A0"/>
              </a:solidFill>
            </a:endParaRPr>
          </a:p>
        </p:txBody>
      </p:sp>
    </p:spTree>
    <p:extLst>
      <p:ext uri="{BB962C8B-B14F-4D97-AF65-F5344CB8AC3E}">
        <p14:creationId xmlns:p14="http://schemas.microsoft.com/office/powerpoint/2010/main" val="22030195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3"/>
          </p:nvPr>
        </p:nvSpPr>
        <p:spPr/>
        <p:txBody>
          <a:bodyPr/>
          <a:lstStyle/>
          <a:p>
            <a:pPr rtl="0"/>
            <a:r>
              <a:rPr lang="es-ES" noProof="0" smtClean="0"/>
              <a:t>p </a:t>
            </a:r>
            <a:fld id="{058DB212-BFA2-403F-85EF-DFD3FF6D973A}" type="slidenum">
              <a:rPr lang="es-ES" b="0" noProof="0" smtClean="0"/>
              <a:pPr rtl="0"/>
              <a:t>21</a:t>
            </a:fld>
            <a:endParaRPr lang="es-ES" b="0" noProof="0"/>
          </a:p>
        </p:txBody>
      </p:sp>
      <p:sp>
        <p:nvSpPr>
          <p:cNvPr id="8" name="CuadroTexto 7"/>
          <p:cNvSpPr txBox="1"/>
          <p:nvPr/>
        </p:nvSpPr>
        <p:spPr>
          <a:xfrm>
            <a:off x="656408" y="1537774"/>
            <a:ext cx="8016325" cy="2839239"/>
          </a:xfrm>
          <a:prstGeom prst="rect">
            <a:avLst/>
          </a:prstGeom>
          <a:noFill/>
        </p:spPr>
        <p:txBody>
          <a:bodyPr wrap="square" rtlCol="0">
            <a:spAutoFit/>
          </a:bodyPr>
          <a:lstStyle/>
          <a:p>
            <a:pPr algn="just"/>
            <a:r>
              <a:rPr lang="es-MX" sz="1500" dirty="0">
                <a:solidFill>
                  <a:srgbClr val="FF0000"/>
                </a:solidFill>
              </a:rPr>
              <a:t>Dinámica</a:t>
            </a:r>
            <a:r>
              <a:rPr lang="es-MX" sz="1500" dirty="0"/>
              <a:t>: LLEVEMOS LA PAZ A TODOS LADOS</a:t>
            </a:r>
          </a:p>
          <a:p>
            <a:pPr algn="just"/>
            <a:endParaRPr lang="es-MX" sz="1500" dirty="0"/>
          </a:p>
          <a:p>
            <a:pPr algn="just"/>
            <a:r>
              <a:rPr lang="es-MX" sz="1500" dirty="0">
                <a:solidFill>
                  <a:srgbClr val="FF0000"/>
                </a:solidFill>
              </a:rPr>
              <a:t>Objetivo: </a:t>
            </a:r>
            <a:r>
              <a:rPr lang="es-MX" sz="1500" dirty="0"/>
              <a:t>Crear conciencia en el Participante que es nuestro deber y responsabilidad  promover la paz en todas las áreas del desarrollo humano (familia, sociedad, escuela</a:t>
            </a:r>
            <a:r>
              <a:rPr lang="es-MX" sz="1500" dirty="0" smtClean="0"/>
              <a:t>).</a:t>
            </a:r>
            <a:endParaRPr lang="es-MX" sz="1500" dirty="0"/>
          </a:p>
          <a:p>
            <a:pPr algn="just"/>
            <a:r>
              <a:rPr lang="es-MX" sz="1500" dirty="0">
                <a:solidFill>
                  <a:srgbClr val="FF0000"/>
                </a:solidFill>
              </a:rPr>
              <a:t>Desarrollo</a:t>
            </a:r>
            <a:r>
              <a:rPr lang="es-MX" sz="1500" dirty="0"/>
              <a:t>: </a:t>
            </a:r>
            <a:r>
              <a:rPr lang="es-MX" sz="1500" dirty="0" smtClean="0"/>
              <a:t>En </a:t>
            </a:r>
            <a:r>
              <a:rPr lang="es-MX" sz="1500" dirty="0"/>
              <a:t>una mesa </a:t>
            </a:r>
            <a:r>
              <a:rPr lang="es-MX" sz="1500" dirty="0" smtClean="0"/>
              <a:t>se colocará de un lado </a:t>
            </a:r>
            <a:r>
              <a:rPr lang="es-MX" sz="1500" dirty="0" smtClean="0"/>
              <a:t>una </a:t>
            </a:r>
            <a:r>
              <a:rPr lang="es-MX" sz="1500" dirty="0" smtClean="0"/>
              <a:t>estación, la cual estará formada por  unos </a:t>
            </a:r>
            <a:r>
              <a:rPr lang="es-MX" sz="1500" dirty="0"/>
              <a:t>vasos de </a:t>
            </a:r>
            <a:r>
              <a:rPr lang="es-MX" sz="1500" dirty="0" err="1" smtClean="0"/>
              <a:t>unicel</a:t>
            </a:r>
            <a:r>
              <a:rPr lang="es-MX" sz="1500" dirty="0" smtClean="0"/>
              <a:t>; se les </a:t>
            </a:r>
            <a:r>
              <a:rPr lang="es-MX" sz="1500" dirty="0" smtClean="0"/>
              <a:t>darán 3 bolitas de </a:t>
            </a:r>
            <a:r>
              <a:rPr lang="es-MX" sz="1500" dirty="0" err="1" smtClean="0"/>
              <a:t>unicel</a:t>
            </a:r>
            <a:r>
              <a:rPr lang="es-MX" sz="1500" dirty="0" smtClean="0"/>
              <a:t>, cada </a:t>
            </a:r>
            <a:r>
              <a:rPr lang="es-MX" sz="1500" dirty="0"/>
              <a:t>una con el título de familia, sociedad y </a:t>
            </a:r>
            <a:r>
              <a:rPr lang="es-MX" sz="1500" dirty="0" smtClean="0"/>
              <a:t>escuela; </a:t>
            </a:r>
            <a:r>
              <a:rPr lang="es-MX" sz="1500" dirty="0"/>
              <a:t>al lado contrario de la mesa  se coloca </a:t>
            </a:r>
            <a:r>
              <a:rPr lang="es-MX" sz="1500" dirty="0" smtClean="0"/>
              <a:t>un </a:t>
            </a:r>
            <a:r>
              <a:rPr lang="es-MX" sz="1500" dirty="0" smtClean="0"/>
              <a:t>participante, el cual deberá </a:t>
            </a:r>
            <a:r>
              <a:rPr lang="es-MX" sz="1500" dirty="0"/>
              <a:t>llevar </a:t>
            </a:r>
            <a:r>
              <a:rPr lang="es-MX" sz="1500" dirty="0" smtClean="0"/>
              <a:t>éstas bolitas una </a:t>
            </a:r>
            <a:r>
              <a:rPr lang="es-MX" sz="1500" dirty="0"/>
              <a:t>por una hasta lograr pasar </a:t>
            </a:r>
            <a:r>
              <a:rPr lang="es-MX" sz="1500" dirty="0" smtClean="0"/>
              <a:t>las </a:t>
            </a:r>
            <a:r>
              <a:rPr lang="es-MX" sz="1500" dirty="0" smtClean="0"/>
              <a:t>3, ganará </a:t>
            </a:r>
            <a:r>
              <a:rPr lang="es-MX" sz="1500" dirty="0"/>
              <a:t>el primero que logre colocar las tres bolitas en </a:t>
            </a:r>
            <a:r>
              <a:rPr lang="es-MX" sz="1500" dirty="0" smtClean="0"/>
              <a:t>la estación correspondiente.</a:t>
            </a:r>
            <a:endParaRPr lang="es-MX" sz="1500" dirty="0"/>
          </a:p>
          <a:p>
            <a:pPr algn="just"/>
            <a:r>
              <a:rPr lang="es-MX" sz="1500" dirty="0"/>
              <a:t> </a:t>
            </a:r>
            <a:r>
              <a:rPr lang="es-MX" sz="1500" dirty="0">
                <a:solidFill>
                  <a:srgbClr val="FF0000"/>
                </a:solidFill>
              </a:rPr>
              <a:t>Reflexión: </a:t>
            </a:r>
            <a:r>
              <a:rPr lang="es-MX" sz="1500" dirty="0"/>
              <a:t>Es importante cubrir cada aspecto social del individuo, erradicar la violencia de cada uno para así evitar que el estudiante se desarrolle en un ambiente de violencia y a futuro pueda imitarla.</a:t>
            </a:r>
          </a:p>
          <a:p>
            <a:pPr algn="just"/>
            <a:endParaRPr lang="es-MX" sz="1350" dirty="0"/>
          </a:p>
        </p:txBody>
      </p:sp>
      <p:sp>
        <p:nvSpPr>
          <p:cNvPr id="9" name="CuadroTexto 8"/>
          <p:cNvSpPr txBox="1"/>
          <p:nvPr/>
        </p:nvSpPr>
        <p:spPr>
          <a:xfrm>
            <a:off x="5842111" y="4643303"/>
            <a:ext cx="2929347" cy="923330"/>
          </a:xfrm>
          <a:prstGeom prst="rect">
            <a:avLst/>
          </a:prstGeom>
          <a:solidFill>
            <a:schemeClr val="accent2"/>
          </a:solidFill>
        </p:spPr>
        <p:txBody>
          <a:bodyPr wrap="square" rtlCol="0">
            <a:spAutoFit/>
          </a:bodyPr>
          <a:lstStyle/>
          <a:p>
            <a:r>
              <a:rPr lang="es-MX" sz="1350" dirty="0">
                <a:solidFill>
                  <a:srgbClr val="FF0000"/>
                </a:solidFill>
              </a:rPr>
              <a:t>Materiales:  </a:t>
            </a:r>
            <a:r>
              <a:rPr lang="es-MX" sz="1350" dirty="0"/>
              <a:t>dos mesas</a:t>
            </a:r>
          </a:p>
          <a:p>
            <a:r>
              <a:rPr lang="es-MX" sz="1350" dirty="0"/>
              <a:t> tres bolitas de unicel, tres vasos de unicel para las estaciones.</a:t>
            </a:r>
          </a:p>
          <a:p>
            <a:r>
              <a:rPr lang="es-MX" sz="1350" dirty="0"/>
              <a:t> </a:t>
            </a:r>
            <a:r>
              <a:rPr lang="es-MX" sz="1350" dirty="0">
                <a:solidFill>
                  <a:srgbClr val="FF0000"/>
                </a:solidFill>
              </a:rPr>
              <a:t>Duración</a:t>
            </a:r>
            <a:r>
              <a:rPr lang="es-MX" sz="1350" dirty="0"/>
              <a:t>: 20 a 30 minutos</a:t>
            </a:r>
          </a:p>
        </p:txBody>
      </p:sp>
      <p:pic>
        <p:nvPicPr>
          <p:cNvPr id="3" name="Imagen 2"/>
          <p:cNvPicPr>
            <a:picLocks noChangeAspect="1"/>
          </p:cNvPicPr>
          <p:nvPr/>
        </p:nvPicPr>
        <p:blipFill rotWithShape="1">
          <a:blip r:embed="rId2"/>
          <a:srcRect b="23355"/>
          <a:stretch/>
        </p:blipFill>
        <p:spPr>
          <a:xfrm>
            <a:off x="774897" y="4421020"/>
            <a:ext cx="1156895" cy="1223267"/>
          </a:xfrm>
          <a:prstGeom prst="rect">
            <a:avLst/>
          </a:prstGeom>
        </p:spPr>
      </p:pic>
      <p:pic>
        <p:nvPicPr>
          <p:cNvPr id="5" name="Imagen 4"/>
          <p:cNvPicPr>
            <a:picLocks noChangeAspect="1"/>
          </p:cNvPicPr>
          <p:nvPr/>
        </p:nvPicPr>
        <p:blipFill>
          <a:blip r:embed="rId3"/>
          <a:stretch>
            <a:fillRect/>
          </a:stretch>
        </p:blipFill>
        <p:spPr>
          <a:xfrm>
            <a:off x="2245300" y="4501497"/>
            <a:ext cx="1538151" cy="1274213"/>
          </a:xfrm>
          <a:prstGeom prst="rect">
            <a:avLst/>
          </a:prstGeom>
        </p:spPr>
      </p:pic>
      <p:pic>
        <p:nvPicPr>
          <p:cNvPr id="6" name="Imagen 5"/>
          <p:cNvPicPr>
            <a:picLocks noChangeAspect="1"/>
          </p:cNvPicPr>
          <p:nvPr/>
        </p:nvPicPr>
        <p:blipFill>
          <a:blip r:embed="rId4"/>
          <a:stretch>
            <a:fillRect/>
          </a:stretch>
        </p:blipFill>
        <p:spPr>
          <a:xfrm>
            <a:off x="4031394" y="4567209"/>
            <a:ext cx="1547009" cy="1142790"/>
          </a:xfrm>
          <a:prstGeom prst="rect">
            <a:avLst/>
          </a:prstGeom>
        </p:spPr>
      </p:pic>
      <p:sp>
        <p:nvSpPr>
          <p:cNvPr id="10" name="Rectángulo 9"/>
          <p:cNvSpPr/>
          <p:nvPr/>
        </p:nvSpPr>
        <p:spPr>
          <a:xfrm>
            <a:off x="124064" y="899554"/>
            <a:ext cx="1412054" cy="369332"/>
          </a:xfrm>
          <a:prstGeom prst="rect">
            <a:avLst/>
          </a:prstGeom>
          <a:noFill/>
        </p:spPr>
        <p:txBody>
          <a:bodyPr wrap="none" lIns="91440" tIns="45720" rIns="91440" bIns="45720">
            <a:spAutoFit/>
          </a:bodyPr>
          <a:lstStyle/>
          <a:p>
            <a:pPr algn="ctr"/>
            <a:r>
              <a:rPr lang="es-MX" b="1" dirty="0" smtClean="0">
                <a:ln w="0"/>
                <a:solidFill>
                  <a:srgbClr val="7030A0"/>
                </a:solidFill>
              </a:rPr>
              <a:t>ACTIVIDAD 5</a:t>
            </a:r>
            <a:endParaRPr lang="es-MX" b="1" cap="none" spc="0" dirty="0">
              <a:ln w="0"/>
              <a:solidFill>
                <a:srgbClr val="7030A0"/>
              </a:solidFill>
            </a:endParaRPr>
          </a:p>
        </p:txBody>
      </p:sp>
    </p:spTree>
    <p:extLst>
      <p:ext uri="{BB962C8B-B14F-4D97-AF65-F5344CB8AC3E}">
        <p14:creationId xmlns:p14="http://schemas.microsoft.com/office/powerpoint/2010/main" val="4090391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rtl="0"/>
            <a:r>
              <a:rPr lang="es-ES" noProof="0" smtClean="0"/>
              <a:t>p </a:t>
            </a:r>
            <a:fld id="{058DB212-BFA2-403F-85EF-DFD3FF6D973A}" type="slidenum">
              <a:rPr lang="es-ES" b="0" noProof="0" smtClean="0"/>
              <a:pPr rtl="0"/>
              <a:t>22</a:t>
            </a:fld>
            <a:endParaRPr lang="es-ES" b="0" noProof="0"/>
          </a:p>
        </p:txBody>
      </p:sp>
      <p:sp>
        <p:nvSpPr>
          <p:cNvPr id="3" name="CuadroTexto 2"/>
          <p:cNvSpPr txBox="1"/>
          <p:nvPr/>
        </p:nvSpPr>
        <p:spPr>
          <a:xfrm>
            <a:off x="593104" y="1407022"/>
            <a:ext cx="7826410" cy="3300904"/>
          </a:xfrm>
          <a:prstGeom prst="rect">
            <a:avLst/>
          </a:prstGeom>
          <a:noFill/>
        </p:spPr>
        <p:txBody>
          <a:bodyPr wrap="square" rtlCol="0">
            <a:spAutoFit/>
          </a:bodyPr>
          <a:lstStyle/>
          <a:p>
            <a:pPr algn="just"/>
            <a:r>
              <a:rPr lang="es-MX" sz="1500" dirty="0">
                <a:solidFill>
                  <a:srgbClr val="FF0000"/>
                </a:solidFill>
              </a:rPr>
              <a:t>Dinámica: </a:t>
            </a:r>
            <a:r>
              <a:rPr lang="es-MX" sz="1500" dirty="0" smtClean="0"/>
              <a:t>LIMPIANDO LA ESCUELA  </a:t>
            </a:r>
            <a:r>
              <a:rPr lang="es-MX" sz="1500" dirty="0"/>
              <a:t>DE  </a:t>
            </a:r>
            <a:r>
              <a:rPr lang="es-MX" sz="1500" dirty="0" smtClean="0"/>
              <a:t>IMPACTOS NEGATIVOS ( </a:t>
            </a:r>
            <a:r>
              <a:rPr lang="es-MX" sz="1500" dirty="0"/>
              <a:t>sacúdelo que </a:t>
            </a:r>
            <a:r>
              <a:rPr lang="es-MX" sz="1500" dirty="0" smtClean="0"/>
              <a:t>traes arena).</a:t>
            </a:r>
            <a:endParaRPr lang="es-MX" sz="1500" dirty="0"/>
          </a:p>
          <a:p>
            <a:pPr algn="just"/>
            <a:r>
              <a:rPr lang="es-MX" sz="1500" dirty="0"/>
              <a:t> </a:t>
            </a:r>
          </a:p>
          <a:p>
            <a:pPr algn="just"/>
            <a:r>
              <a:rPr lang="es-MX" sz="1500" dirty="0">
                <a:solidFill>
                  <a:srgbClr val="FF0000"/>
                </a:solidFill>
              </a:rPr>
              <a:t>Objetivo: </a:t>
            </a:r>
            <a:r>
              <a:rPr lang="es-MX" sz="1500" dirty="0"/>
              <a:t>Mostrar de una manera </a:t>
            </a:r>
            <a:r>
              <a:rPr lang="es-MX" sz="1500" dirty="0" smtClean="0"/>
              <a:t>divertida que </a:t>
            </a:r>
            <a:r>
              <a:rPr lang="es-MX" sz="1500" dirty="0" smtClean="0"/>
              <a:t>mi escuela no es responsable de la crisis de valores </a:t>
            </a:r>
            <a:r>
              <a:rPr lang="es-MX" sz="1500" dirty="0" smtClean="0"/>
              <a:t>que </a:t>
            </a:r>
            <a:r>
              <a:rPr lang="es-MX" sz="1500" dirty="0" smtClean="0"/>
              <a:t>actualmente vivimos como </a:t>
            </a:r>
            <a:r>
              <a:rPr lang="es-MX" sz="1500" dirty="0" smtClean="0"/>
              <a:t>sociedad, que solo </a:t>
            </a:r>
            <a:r>
              <a:rPr lang="es-MX" sz="1500" dirty="0" smtClean="0"/>
              <a:t>es un lugar donde estas problemáticas </a:t>
            </a:r>
            <a:r>
              <a:rPr lang="es-MX" sz="1500" dirty="0" smtClean="0"/>
              <a:t>convergen. </a:t>
            </a:r>
            <a:endParaRPr lang="es-MX" sz="1500" dirty="0"/>
          </a:p>
          <a:p>
            <a:pPr algn="just"/>
            <a:r>
              <a:rPr lang="es-MX" sz="1500" dirty="0">
                <a:solidFill>
                  <a:srgbClr val="FF0000"/>
                </a:solidFill>
              </a:rPr>
              <a:t>Desarrollo: </a:t>
            </a:r>
            <a:r>
              <a:rPr lang="es-MX" sz="1500" dirty="0"/>
              <a:t>Se le </a:t>
            </a:r>
            <a:r>
              <a:rPr lang="es-MX" sz="1500" dirty="0" smtClean="0"/>
              <a:t>colocará </a:t>
            </a:r>
            <a:r>
              <a:rPr lang="es-MX" sz="1500" dirty="0"/>
              <a:t>a cada participante una cajita colgada a la cintura que contiene pelotitas de unicel las cuales a través de movimientos improvisados tendrá que tratar de sacarlas, donde cada pelotita simboliza </a:t>
            </a:r>
            <a:r>
              <a:rPr lang="es-MX" sz="1500" dirty="0" smtClean="0"/>
              <a:t>un </a:t>
            </a:r>
            <a:r>
              <a:rPr lang="es-MX" sz="1500" dirty="0" smtClean="0"/>
              <a:t>factor negativo que </a:t>
            </a:r>
            <a:r>
              <a:rPr lang="es-MX" sz="1500" dirty="0" smtClean="0"/>
              <a:t>debemos </a:t>
            </a:r>
            <a:r>
              <a:rPr lang="es-MX" sz="1500" dirty="0" smtClean="0"/>
              <a:t>sacar </a:t>
            </a:r>
            <a:r>
              <a:rPr lang="es-MX" sz="1500" dirty="0" smtClean="0"/>
              <a:t>de </a:t>
            </a:r>
            <a:r>
              <a:rPr lang="es-MX" sz="1500" dirty="0" smtClean="0"/>
              <a:t>nuestras instituciones (violencia, </a:t>
            </a:r>
            <a:r>
              <a:rPr lang="es-MX" sz="1500" dirty="0" err="1" smtClean="0"/>
              <a:t>bullying</a:t>
            </a:r>
            <a:r>
              <a:rPr lang="es-MX" sz="1500" dirty="0" smtClean="0"/>
              <a:t>, </a:t>
            </a:r>
            <a:r>
              <a:rPr lang="es-MX" sz="1500" dirty="0" smtClean="0"/>
              <a:t>adiciones). </a:t>
            </a:r>
            <a:r>
              <a:rPr lang="es-MX" sz="1500" dirty="0"/>
              <a:t>Así </a:t>
            </a:r>
            <a:r>
              <a:rPr lang="es-MX" sz="1500" dirty="0" smtClean="0"/>
              <a:t>logrará </a:t>
            </a:r>
            <a:r>
              <a:rPr lang="es-MX" sz="1500" dirty="0"/>
              <a:t>vaciar la caja que simboliza su mente, para poder crear nuevos conceptos de la paz y la sana convivencia.</a:t>
            </a:r>
          </a:p>
          <a:p>
            <a:pPr algn="just"/>
            <a:r>
              <a:rPr lang="es-MX" sz="1500" dirty="0">
                <a:solidFill>
                  <a:srgbClr val="FF0000"/>
                </a:solidFill>
              </a:rPr>
              <a:t>Reflexión: </a:t>
            </a:r>
            <a:r>
              <a:rPr lang="es-MX" sz="1500" dirty="0"/>
              <a:t>Debemos </a:t>
            </a:r>
            <a:r>
              <a:rPr lang="es-MX" sz="1500" dirty="0" smtClean="0"/>
              <a:t>entender y explica   que la crisis de valores que actualmente vivimos es una problemática de la sociedad que afecta a nuestras escuelas, por tanto debemos limpiar de estos problemas a nuestras </a:t>
            </a:r>
            <a:r>
              <a:rPr lang="es-MX" sz="1500" dirty="0" smtClean="0"/>
              <a:t>instituciones.</a:t>
            </a:r>
            <a:endParaRPr lang="es-MX" sz="1350" dirty="0"/>
          </a:p>
          <a:p>
            <a:pPr algn="just"/>
            <a:endParaRPr lang="es-MX" sz="1350" dirty="0"/>
          </a:p>
        </p:txBody>
      </p:sp>
      <p:sp>
        <p:nvSpPr>
          <p:cNvPr id="5" name="CuadroTexto 4"/>
          <p:cNvSpPr txBox="1"/>
          <p:nvPr/>
        </p:nvSpPr>
        <p:spPr>
          <a:xfrm>
            <a:off x="6554289" y="4791031"/>
            <a:ext cx="2132068" cy="1338828"/>
          </a:xfrm>
          <a:prstGeom prst="rect">
            <a:avLst/>
          </a:prstGeom>
          <a:solidFill>
            <a:schemeClr val="accent2"/>
          </a:solidFill>
        </p:spPr>
        <p:txBody>
          <a:bodyPr wrap="square" rtlCol="0">
            <a:spAutoFit/>
          </a:bodyPr>
          <a:lstStyle/>
          <a:p>
            <a:r>
              <a:rPr lang="es-MX" sz="1350" dirty="0">
                <a:solidFill>
                  <a:srgbClr val="FF0000"/>
                </a:solidFill>
              </a:rPr>
              <a:t>Materiales</a:t>
            </a:r>
            <a:r>
              <a:rPr lang="es-MX" sz="1350" dirty="0"/>
              <a:t>: cajita de pañuelos desechables pequeña vacía</a:t>
            </a:r>
          </a:p>
          <a:p>
            <a:r>
              <a:rPr lang="es-MX" sz="1350" dirty="0"/>
              <a:t>Listón para colgarse la cajita</a:t>
            </a:r>
          </a:p>
          <a:p>
            <a:r>
              <a:rPr lang="es-MX" sz="1350" dirty="0"/>
              <a:t>Pelotitas de unicel</a:t>
            </a:r>
          </a:p>
          <a:p>
            <a:r>
              <a:rPr lang="es-MX" sz="1350" dirty="0"/>
              <a:t> </a:t>
            </a:r>
            <a:r>
              <a:rPr lang="es-MX" sz="1350" dirty="0">
                <a:solidFill>
                  <a:srgbClr val="FF0000"/>
                </a:solidFill>
              </a:rPr>
              <a:t>Duración</a:t>
            </a:r>
            <a:r>
              <a:rPr lang="es-MX" sz="1350" dirty="0"/>
              <a:t>: 20 a 30 minutos</a:t>
            </a:r>
          </a:p>
        </p:txBody>
      </p:sp>
      <p:pic>
        <p:nvPicPr>
          <p:cNvPr id="4" name="Imagen 3"/>
          <p:cNvPicPr>
            <a:picLocks noChangeAspect="1"/>
          </p:cNvPicPr>
          <p:nvPr/>
        </p:nvPicPr>
        <p:blipFill>
          <a:blip r:embed="rId2"/>
          <a:stretch>
            <a:fillRect/>
          </a:stretch>
        </p:blipFill>
        <p:spPr>
          <a:xfrm>
            <a:off x="593104" y="4650377"/>
            <a:ext cx="4396907" cy="1541952"/>
          </a:xfrm>
          <a:prstGeom prst="rect">
            <a:avLst/>
          </a:prstGeom>
        </p:spPr>
      </p:pic>
      <p:sp>
        <p:nvSpPr>
          <p:cNvPr id="6" name="Rectángulo 5"/>
          <p:cNvSpPr/>
          <p:nvPr/>
        </p:nvSpPr>
        <p:spPr>
          <a:xfrm>
            <a:off x="97615" y="899554"/>
            <a:ext cx="1464953" cy="369332"/>
          </a:xfrm>
          <a:prstGeom prst="rect">
            <a:avLst/>
          </a:prstGeom>
          <a:noFill/>
        </p:spPr>
        <p:txBody>
          <a:bodyPr wrap="none" lIns="91440" tIns="45720" rIns="91440" bIns="45720">
            <a:spAutoFit/>
          </a:bodyPr>
          <a:lstStyle/>
          <a:p>
            <a:pPr algn="ctr"/>
            <a:r>
              <a:rPr lang="es-MX" b="1" dirty="0" smtClean="0">
                <a:ln w="0"/>
                <a:solidFill>
                  <a:srgbClr val="7030A0"/>
                </a:solidFill>
              </a:rPr>
              <a:t>ACTIVIDAD 6 </a:t>
            </a:r>
            <a:endParaRPr lang="es-MX" b="1" cap="none" spc="0" dirty="0">
              <a:ln w="0"/>
              <a:solidFill>
                <a:srgbClr val="7030A0"/>
              </a:solidFill>
            </a:endParaRPr>
          </a:p>
        </p:txBody>
      </p:sp>
    </p:spTree>
    <p:extLst>
      <p:ext uri="{BB962C8B-B14F-4D97-AF65-F5344CB8AC3E}">
        <p14:creationId xmlns:p14="http://schemas.microsoft.com/office/powerpoint/2010/main" val="13854353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rtl="0"/>
            <a:r>
              <a:rPr lang="es-ES" noProof="0" smtClean="0"/>
              <a:t>p </a:t>
            </a:r>
            <a:fld id="{058DB212-BFA2-403F-85EF-DFD3FF6D973A}" type="slidenum">
              <a:rPr lang="es-ES" b="0" noProof="0" smtClean="0"/>
              <a:pPr rtl="0"/>
              <a:t>23</a:t>
            </a:fld>
            <a:endParaRPr lang="es-ES" b="0" noProof="0"/>
          </a:p>
        </p:txBody>
      </p:sp>
      <p:sp>
        <p:nvSpPr>
          <p:cNvPr id="4" name="CuadroTexto 3"/>
          <p:cNvSpPr txBox="1"/>
          <p:nvPr/>
        </p:nvSpPr>
        <p:spPr>
          <a:xfrm>
            <a:off x="585601" y="1374992"/>
            <a:ext cx="7383336" cy="2862322"/>
          </a:xfrm>
          <a:prstGeom prst="rect">
            <a:avLst/>
          </a:prstGeom>
          <a:noFill/>
        </p:spPr>
        <p:txBody>
          <a:bodyPr wrap="square" rtlCol="0">
            <a:spAutoFit/>
          </a:bodyPr>
          <a:lstStyle/>
          <a:p>
            <a:pPr algn="just"/>
            <a:r>
              <a:rPr lang="es-MX" sz="1500" dirty="0">
                <a:solidFill>
                  <a:srgbClr val="FF0000"/>
                </a:solidFill>
              </a:rPr>
              <a:t>Dinámica: </a:t>
            </a:r>
            <a:r>
              <a:rPr lang="es-MX" sz="1500" dirty="0"/>
              <a:t>COSECHANDO SONRISAS</a:t>
            </a:r>
          </a:p>
          <a:p>
            <a:pPr algn="just"/>
            <a:endParaRPr lang="es-MX" sz="1500" dirty="0"/>
          </a:p>
          <a:p>
            <a:pPr algn="just"/>
            <a:r>
              <a:rPr lang="es-MX" sz="1500" dirty="0">
                <a:solidFill>
                  <a:srgbClr val="FF0000"/>
                </a:solidFill>
              </a:rPr>
              <a:t>Objetivo: </a:t>
            </a:r>
            <a:r>
              <a:rPr lang="es-MX" sz="1500" dirty="0"/>
              <a:t>Promover en los alumnos el habito de saludar a sus directivos, maestros y compañeros, contagiándoles una buena sonrisa con un buen saludo.</a:t>
            </a:r>
          </a:p>
          <a:p>
            <a:pPr algn="just"/>
            <a:r>
              <a:rPr lang="es-MX" sz="1500" dirty="0"/>
              <a:t> </a:t>
            </a:r>
            <a:r>
              <a:rPr lang="es-MX" sz="1500" dirty="0">
                <a:solidFill>
                  <a:srgbClr val="FF0000"/>
                </a:solidFill>
              </a:rPr>
              <a:t>Desarrollo: </a:t>
            </a:r>
            <a:r>
              <a:rPr lang="es-MX" sz="1500" dirty="0"/>
              <a:t>S</a:t>
            </a:r>
            <a:r>
              <a:rPr lang="es-MX" sz="1500" dirty="0" smtClean="0"/>
              <a:t>e </a:t>
            </a:r>
            <a:r>
              <a:rPr lang="es-MX" sz="1500" dirty="0"/>
              <a:t>harán cinco estaciones en las cuales se pondrán colores, los cuales </a:t>
            </a:r>
            <a:r>
              <a:rPr lang="es-MX" sz="1500" dirty="0" smtClean="0"/>
              <a:t>tomarán </a:t>
            </a:r>
            <a:r>
              <a:rPr lang="es-MX" sz="1500" dirty="0"/>
              <a:t>y </a:t>
            </a:r>
            <a:r>
              <a:rPr lang="es-MX" sz="1500" dirty="0" smtClean="0"/>
              <a:t>colocarán </a:t>
            </a:r>
            <a:r>
              <a:rPr lang="es-MX" sz="1500" dirty="0"/>
              <a:t>sobre  la mano aventándolos hacia arriba y tratándolos de agarrar con la misma mano sin que se caigan, en cada estación </a:t>
            </a:r>
            <a:r>
              <a:rPr lang="es-MX" sz="1500" dirty="0" smtClean="0"/>
              <a:t>irá </a:t>
            </a:r>
            <a:r>
              <a:rPr lang="es-MX" sz="1500" dirty="0"/>
              <a:t>subiendo el </a:t>
            </a:r>
            <a:r>
              <a:rPr lang="es-MX" sz="1500" dirty="0" smtClean="0"/>
              <a:t>número </a:t>
            </a:r>
            <a:r>
              <a:rPr lang="es-MX" sz="1500" dirty="0"/>
              <a:t>de colores, que simboliza las sonrisas y saludos que vas cosechando, la alegría es la mejor inversión entre mas las gastas mas te queda.</a:t>
            </a:r>
          </a:p>
          <a:p>
            <a:pPr algn="just"/>
            <a:r>
              <a:rPr lang="es-MX" sz="1500" dirty="0">
                <a:solidFill>
                  <a:srgbClr val="FF0000"/>
                </a:solidFill>
              </a:rPr>
              <a:t>Reflexión: </a:t>
            </a:r>
            <a:r>
              <a:rPr lang="es-MX" sz="1500" dirty="0"/>
              <a:t>La felicidad es la mejor inversión, </a:t>
            </a:r>
            <a:r>
              <a:rPr lang="es-MX" sz="1500" dirty="0" smtClean="0"/>
              <a:t>si </a:t>
            </a:r>
            <a:r>
              <a:rPr lang="es-MX" sz="1500" dirty="0"/>
              <a:t>llegamos con una actitud positiva y saludamos a los que nos rodean podemos cosechar mas sonrisas, creando ambientes mas </a:t>
            </a:r>
            <a:r>
              <a:rPr lang="es-MX" sz="1500" dirty="0" smtClean="0"/>
              <a:t>agradables armoniosos</a:t>
            </a:r>
            <a:r>
              <a:rPr lang="es-MX" sz="1350" dirty="0"/>
              <a:t> </a:t>
            </a:r>
            <a:r>
              <a:rPr lang="es-MX" sz="1350" dirty="0" smtClean="0"/>
              <a:t>y sanos.</a:t>
            </a:r>
            <a:endParaRPr lang="es-MX" sz="1350" dirty="0"/>
          </a:p>
        </p:txBody>
      </p:sp>
      <p:sp>
        <p:nvSpPr>
          <p:cNvPr id="5" name="CuadroTexto 4"/>
          <p:cNvSpPr txBox="1"/>
          <p:nvPr/>
        </p:nvSpPr>
        <p:spPr>
          <a:xfrm>
            <a:off x="6319157" y="5058802"/>
            <a:ext cx="2418389" cy="507831"/>
          </a:xfrm>
          <a:prstGeom prst="rect">
            <a:avLst/>
          </a:prstGeom>
          <a:solidFill>
            <a:schemeClr val="accent2"/>
          </a:solidFill>
        </p:spPr>
        <p:txBody>
          <a:bodyPr wrap="square" rtlCol="0">
            <a:spAutoFit/>
          </a:bodyPr>
          <a:lstStyle/>
          <a:p>
            <a:r>
              <a:rPr lang="es-MX" sz="1350" dirty="0">
                <a:solidFill>
                  <a:srgbClr val="FF0000"/>
                </a:solidFill>
              </a:rPr>
              <a:t>Materiales</a:t>
            </a:r>
            <a:r>
              <a:rPr lang="es-MX" sz="1350" dirty="0"/>
              <a:t>: colores de madera</a:t>
            </a:r>
          </a:p>
          <a:p>
            <a:r>
              <a:rPr lang="es-MX" sz="1350" dirty="0"/>
              <a:t> </a:t>
            </a:r>
            <a:r>
              <a:rPr lang="es-MX" sz="1350" dirty="0">
                <a:solidFill>
                  <a:srgbClr val="FF0000"/>
                </a:solidFill>
              </a:rPr>
              <a:t>Duración</a:t>
            </a:r>
            <a:r>
              <a:rPr lang="es-MX" sz="1350" dirty="0"/>
              <a:t>: 15 a 20 minutos</a:t>
            </a:r>
          </a:p>
        </p:txBody>
      </p:sp>
      <p:pic>
        <p:nvPicPr>
          <p:cNvPr id="3" name="Imagen 2"/>
          <p:cNvPicPr>
            <a:picLocks noChangeAspect="1"/>
          </p:cNvPicPr>
          <p:nvPr/>
        </p:nvPicPr>
        <p:blipFill>
          <a:blip r:embed="rId2"/>
          <a:stretch>
            <a:fillRect/>
          </a:stretch>
        </p:blipFill>
        <p:spPr>
          <a:xfrm>
            <a:off x="777460" y="4343419"/>
            <a:ext cx="4552185" cy="1835311"/>
          </a:xfrm>
          <a:prstGeom prst="rect">
            <a:avLst/>
          </a:prstGeom>
        </p:spPr>
      </p:pic>
      <p:sp>
        <p:nvSpPr>
          <p:cNvPr id="6" name="Rectángulo 5"/>
          <p:cNvSpPr/>
          <p:nvPr/>
        </p:nvSpPr>
        <p:spPr>
          <a:xfrm>
            <a:off x="124064" y="899554"/>
            <a:ext cx="1412054" cy="369332"/>
          </a:xfrm>
          <a:prstGeom prst="rect">
            <a:avLst/>
          </a:prstGeom>
          <a:noFill/>
        </p:spPr>
        <p:txBody>
          <a:bodyPr wrap="none" lIns="91440" tIns="45720" rIns="91440" bIns="45720">
            <a:spAutoFit/>
          </a:bodyPr>
          <a:lstStyle/>
          <a:p>
            <a:pPr algn="ctr"/>
            <a:r>
              <a:rPr lang="es-MX" b="1" dirty="0" smtClean="0">
                <a:ln w="0"/>
                <a:solidFill>
                  <a:srgbClr val="7030A0"/>
                </a:solidFill>
              </a:rPr>
              <a:t>ACTIVIDAD 7</a:t>
            </a:r>
            <a:endParaRPr lang="es-MX" b="1" cap="none" spc="0" dirty="0">
              <a:ln w="0"/>
              <a:solidFill>
                <a:srgbClr val="7030A0"/>
              </a:solidFill>
            </a:endParaRPr>
          </a:p>
        </p:txBody>
      </p:sp>
    </p:spTree>
    <p:extLst>
      <p:ext uri="{BB962C8B-B14F-4D97-AF65-F5344CB8AC3E}">
        <p14:creationId xmlns:p14="http://schemas.microsoft.com/office/powerpoint/2010/main" val="42910820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rtl="0"/>
            <a:r>
              <a:rPr lang="es-ES" noProof="0" smtClean="0"/>
              <a:t>p </a:t>
            </a:r>
            <a:fld id="{058DB212-BFA2-403F-85EF-DFD3FF6D973A}" type="slidenum">
              <a:rPr lang="es-ES" b="0" noProof="0" smtClean="0"/>
              <a:pPr rtl="0"/>
              <a:t>24</a:t>
            </a:fld>
            <a:endParaRPr lang="es-ES" b="0" noProof="0"/>
          </a:p>
        </p:txBody>
      </p:sp>
      <p:sp>
        <p:nvSpPr>
          <p:cNvPr id="3" name="CuadroTexto 2"/>
          <p:cNvSpPr txBox="1"/>
          <p:nvPr/>
        </p:nvSpPr>
        <p:spPr>
          <a:xfrm>
            <a:off x="535829" y="1583747"/>
            <a:ext cx="8056793" cy="2169825"/>
          </a:xfrm>
          <a:prstGeom prst="rect">
            <a:avLst/>
          </a:prstGeom>
          <a:noFill/>
        </p:spPr>
        <p:txBody>
          <a:bodyPr wrap="square" rtlCol="0">
            <a:spAutoFit/>
          </a:bodyPr>
          <a:lstStyle/>
          <a:p>
            <a:pPr algn="just"/>
            <a:r>
              <a:rPr lang="es-MX" sz="1500" dirty="0">
                <a:solidFill>
                  <a:srgbClr val="FF0000"/>
                </a:solidFill>
              </a:rPr>
              <a:t>Dinámica: </a:t>
            </a:r>
            <a:r>
              <a:rPr lang="es-MX" sz="1500" dirty="0"/>
              <a:t>SIGO TUS PASOS </a:t>
            </a:r>
            <a:r>
              <a:rPr lang="es-MX" sz="1500" dirty="0" smtClean="0"/>
              <a:t>AMIGO (EL PISO ES LAVA  )</a:t>
            </a:r>
            <a:endParaRPr lang="es-MX" sz="1500" dirty="0"/>
          </a:p>
          <a:p>
            <a:pPr algn="just"/>
            <a:endParaRPr lang="es-MX" sz="1500" dirty="0">
              <a:solidFill>
                <a:srgbClr val="FF0000"/>
              </a:solidFill>
            </a:endParaRPr>
          </a:p>
          <a:p>
            <a:pPr algn="just"/>
            <a:r>
              <a:rPr lang="es-MX" sz="1500" dirty="0">
                <a:solidFill>
                  <a:srgbClr val="FF0000"/>
                </a:solidFill>
              </a:rPr>
              <a:t>Objetivo:  </a:t>
            </a:r>
            <a:r>
              <a:rPr lang="es-MX" sz="1500" dirty="0" smtClean="0"/>
              <a:t>Trabajo </a:t>
            </a:r>
            <a:r>
              <a:rPr lang="es-MX" sz="1500" dirty="0"/>
              <a:t>en equipo</a:t>
            </a:r>
          </a:p>
          <a:p>
            <a:pPr algn="just"/>
            <a:r>
              <a:rPr lang="es-MX" sz="1500" dirty="0">
                <a:solidFill>
                  <a:srgbClr val="FF0000"/>
                </a:solidFill>
              </a:rPr>
              <a:t>Desarrollo: </a:t>
            </a:r>
            <a:r>
              <a:rPr lang="es-MX" sz="1500" dirty="0"/>
              <a:t>S</a:t>
            </a:r>
            <a:r>
              <a:rPr lang="es-MX" sz="1500" dirty="0" smtClean="0"/>
              <a:t>e </a:t>
            </a:r>
            <a:r>
              <a:rPr lang="es-MX" sz="1500" dirty="0"/>
              <a:t>forman equipos según el numero de participantes bajo el concepto “El suelo es lava</a:t>
            </a:r>
            <a:r>
              <a:rPr lang="es-MX" sz="1500" dirty="0" smtClean="0"/>
              <a:t>”, </a:t>
            </a:r>
            <a:r>
              <a:rPr lang="es-MX" sz="1500" dirty="0"/>
              <a:t>se les dará unas hojas de papel que </a:t>
            </a:r>
            <a:r>
              <a:rPr lang="es-MX" sz="1500" dirty="0" smtClean="0"/>
              <a:t>colocarán </a:t>
            </a:r>
            <a:r>
              <a:rPr lang="es-MX" sz="1500" dirty="0"/>
              <a:t>en el piso para que así puedan avanzar en equipo, ningún integrante tiene que tener un pie fuera de las hojas, ganara el quipo que llegue a la meta antes establecida.</a:t>
            </a:r>
          </a:p>
          <a:p>
            <a:pPr algn="just"/>
            <a:r>
              <a:rPr lang="es-MX" sz="1500" dirty="0">
                <a:solidFill>
                  <a:srgbClr val="FF0000"/>
                </a:solidFill>
              </a:rPr>
              <a:t>Reflexión: </a:t>
            </a:r>
            <a:r>
              <a:rPr lang="es-MX" sz="1500" dirty="0"/>
              <a:t>Todos somos parte del mismo equipo y debemos de avanzar cuidando a nuestros compañeros</a:t>
            </a:r>
          </a:p>
        </p:txBody>
      </p:sp>
      <p:sp>
        <p:nvSpPr>
          <p:cNvPr id="4" name="CuadroTexto 3"/>
          <p:cNvSpPr txBox="1"/>
          <p:nvPr/>
        </p:nvSpPr>
        <p:spPr>
          <a:xfrm>
            <a:off x="6456317" y="5091626"/>
            <a:ext cx="2258618" cy="507831"/>
          </a:xfrm>
          <a:prstGeom prst="rect">
            <a:avLst/>
          </a:prstGeom>
          <a:solidFill>
            <a:schemeClr val="accent2"/>
          </a:solidFill>
        </p:spPr>
        <p:txBody>
          <a:bodyPr wrap="square" rtlCol="0">
            <a:spAutoFit/>
          </a:bodyPr>
          <a:lstStyle/>
          <a:p>
            <a:r>
              <a:rPr lang="es-MX" sz="1350" dirty="0">
                <a:solidFill>
                  <a:srgbClr val="FF0000"/>
                </a:solidFill>
              </a:rPr>
              <a:t>Materiales</a:t>
            </a:r>
            <a:r>
              <a:rPr lang="es-MX" sz="1350" dirty="0"/>
              <a:t>: hojas de maquina</a:t>
            </a:r>
          </a:p>
          <a:p>
            <a:r>
              <a:rPr lang="es-MX" sz="1350" dirty="0">
                <a:solidFill>
                  <a:srgbClr val="FF0000"/>
                </a:solidFill>
              </a:rPr>
              <a:t>Duración</a:t>
            </a:r>
            <a:r>
              <a:rPr lang="es-MX" sz="1350" dirty="0"/>
              <a:t>: 10 a 20 minutos</a:t>
            </a:r>
          </a:p>
        </p:txBody>
      </p:sp>
      <p:pic>
        <p:nvPicPr>
          <p:cNvPr id="5" name="Imagen 4"/>
          <p:cNvPicPr>
            <a:picLocks noChangeAspect="1"/>
          </p:cNvPicPr>
          <p:nvPr/>
        </p:nvPicPr>
        <p:blipFill>
          <a:blip r:embed="rId2"/>
          <a:stretch>
            <a:fillRect/>
          </a:stretch>
        </p:blipFill>
        <p:spPr>
          <a:xfrm>
            <a:off x="625774" y="3714205"/>
            <a:ext cx="4860625" cy="2208130"/>
          </a:xfrm>
          <a:prstGeom prst="rect">
            <a:avLst/>
          </a:prstGeom>
        </p:spPr>
      </p:pic>
      <p:sp>
        <p:nvSpPr>
          <p:cNvPr id="6" name="Rectángulo 5"/>
          <p:cNvSpPr/>
          <p:nvPr/>
        </p:nvSpPr>
        <p:spPr>
          <a:xfrm>
            <a:off x="124064" y="899554"/>
            <a:ext cx="1412054" cy="369332"/>
          </a:xfrm>
          <a:prstGeom prst="rect">
            <a:avLst/>
          </a:prstGeom>
          <a:noFill/>
        </p:spPr>
        <p:txBody>
          <a:bodyPr wrap="none" lIns="91440" tIns="45720" rIns="91440" bIns="45720">
            <a:spAutoFit/>
          </a:bodyPr>
          <a:lstStyle/>
          <a:p>
            <a:pPr algn="ctr"/>
            <a:r>
              <a:rPr lang="es-MX" b="1" dirty="0" smtClean="0">
                <a:ln w="0"/>
                <a:solidFill>
                  <a:srgbClr val="7030A0"/>
                </a:solidFill>
              </a:rPr>
              <a:t>ACTIVIDAD 8</a:t>
            </a:r>
            <a:endParaRPr lang="es-MX" b="1" cap="none" spc="0" dirty="0">
              <a:ln w="0"/>
              <a:solidFill>
                <a:srgbClr val="7030A0"/>
              </a:solidFill>
            </a:endParaRPr>
          </a:p>
        </p:txBody>
      </p:sp>
    </p:spTree>
    <p:extLst>
      <p:ext uri="{BB962C8B-B14F-4D97-AF65-F5344CB8AC3E}">
        <p14:creationId xmlns:p14="http://schemas.microsoft.com/office/powerpoint/2010/main" val="8230388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rtl="0"/>
            <a:r>
              <a:rPr lang="es-ES" noProof="0" smtClean="0"/>
              <a:t>p </a:t>
            </a:r>
            <a:fld id="{058DB212-BFA2-403F-85EF-DFD3FF6D973A}" type="slidenum">
              <a:rPr lang="es-ES" b="0" noProof="0" smtClean="0"/>
              <a:pPr rtl="0"/>
              <a:t>25</a:t>
            </a:fld>
            <a:endParaRPr lang="es-ES" b="0" noProof="0"/>
          </a:p>
        </p:txBody>
      </p:sp>
      <p:sp>
        <p:nvSpPr>
          <p:cNvPr id="3" name="CuadroTexto 2"/>
          <p:cNvSpPr txBox="1"/>
          <p:nvPr/>
        </p:nvSpPr>
        <p:spPr>
          <a:xfrm>
            <a:off x="641338" y="1436035"/>
            <a:ext cx="7868736" cy="3093154"/>
          </a:xfrm>
          <a:prstGeom prst="rect">
            <a:avLst/>
          </a:prstGeom>
          <a:noFill/>
        </p:spPr>
        <p:txBody>
          <a:bodyPr wrap="square" rtlCol="0">
            <a:spAutoFit/>
          </a:bodyPr>
          <a:lstStyle/>
          <a:p>
            <a:pPr algn="just"/>
            <a:r>
              <a:rPr lang="es-MX" sz="1500" dirty="0">
                <a:solidFill>
                  <a:srgbClr val="FF0000"/>
                </a:solidFill>
              </a:rPr>
              <a:t>Dinámica: </a:t>
            </a:r>
            <a:r>
              <a:rPr lang="es-MX" sz="1500" dirty="0"/>
              <a:t>LA BALANZA DE </a:t>
            </a:r>
            <a:r>
              <a:rPr lang="es-MX" sz="1500" dirty="0" smtClean="0"/>
              <a:t>LA EQUIDAD </a:t>
            </a:r>
            <a:endParaRPr lang="es-MX" sz="1500" dirty="0"/>
          </a:p>
          <a:p>
            <a:pPr algn="just"/>
            <a:r>
              <a:rPr lang="es-MX" sz="1500" dirty="0">
                <a:solidFill>
                  <a:srgbClr val="FF0000"/>
                </a:solidFill>
              </a:rPr>
              <a:t> </a:t>
            </a:r>
          </a:p>
          <a:p>
            <a:pPr algn="just"/>
            <a:r>
              <a:rPr lang="es-MX" sz="1500" dirty="0">
                <a:solidFill>
                  <a:srgbClr val="FF0000"/>
                </a:solidFill>
              </a:rPr>
              <a:t>Objetivo: </a:t>
            </a:r>
            <a:r>
              <a:rPr lang="es-MX" sz="1500" dirty="0"/>
              <a:t>Mostrar que debemos de trabajar en equipo para </a:t>
            </a:r>
            <a:r>
              <a:rPr lang="es-MX" sz="1500" dirty="0" smtClean="0"/>
              <a:t>crear una cultura de </a:t>
            </a:r>
            <a:r>
              <a:rPr lang="es-MX" sz="1500" dirty="0"/>
              <a:t>e</a:t>
            </a:r>
            <a:r>
              <a:rPr lang="es-MX" sz="1500" dirty="0" smtClean="0"/>
              <a:t>quidad,  </a:t>
            </a:r>
            <a:r>
              <a:rPr lang="es-MX" sz="1500" dirty="0"/>
              <a:t>amistad y compañerismo, sanos e igualitarios para así fomentar la empatía y la inclusión entre compañeros.</a:t>
            </a:r>
          </a:p>
          <a:p>
            <a:pPr algn="just"/>
            <a:endParaRPr lang="es-MX" sz="1500" dirty="0"/>
          </a:p>
          <a:p>
            <a:pPr algn="just"/>
            <a:r>
              <a:rPr lang="es-MX" sz="1500" dirty="0">
                <a:solidFill>
                  <a:srgbClr val="FF0000"/>
                </a:solidFill>
              </a:rPr>
              <a:t>Desarrollo: </a:t>
            </a:r>
            <a:r>
              <a:rPr lang="es-MX" sz="1500" dirty="0"/>
              <a:t>Se formaran equipos según el numero de participantes, </a:t>
            </a:r>
            <a:r>
              <a:rPr lang="es-MX" sz="1500" dirty="0" smtClean="0"/>
              <a:t>jugarán </a:t>
            </a:r>
            <a:r>
              <a:rPr lang="es-MX" sz="1500" dirty="0"/>
              <a:t>dos participantes por turno de cada equipo, los cuales </a:t>
            </a:r>
            <a:r>
              <a:rPr lang="es-MX" sz="1500" dirty="0" smtClean="0"/>
              <a:t>intentarán </a:t>
            </a:r>
            <a:r>
              <a:rPr lang="es-MX" sz="1500" dirty="0"/>
              <a:t>hacer una pirámide a la par de cada lado coordinándose con su compañero utilizando vasos de unicel que colocaran sobre un regla, gana el equipo que logre hacer mas grande sus pirámides sin que se les caiga.  </a:t>
            </a:r>
          </a:p>
          <a:p>
            <a:pPr algn="just"/>
            <a:endParaRPr lang="es-MX" sz="1500" dirty="0"/>
          </a:p>
          <a:p>
            <a:pPr algn="just"/>
            <a:r>
              <a:rPr lang="es-MX" sz="1500" dirty="0">
                <a:solidFill>
                  <a:srgbClr val="FF0000"/>
                </a:solidFill>
              </a:rPr>
              <a:t>Reflexión: </a:t>
            </a:r>
            <a:r>
              <a:rPr lang="es-MX" sz="1500" dirty="0"/>
              <a:t>La </a:t>
            </a:r>
            <a:r>
              <a:rPr lang="es-MX" sz="1500" dirty="0" smtClean="0"/>
              <a:t>equidad </a:t>
            </a:r>
            <a:r>
              <a:rPr lang="es-MX" sz="1500" dirty="0" smtClean="0"/>
              <a:t>es  importante para crear </a:t>
            </a:r>
            <a:r>
              <a:rPr lang="es-MX" sz="1500" dirty="0"/>
              <a:t> </a:t>
            </a:r>
            <a:r>
              <a:rPr lang="es-MX" sz="1500" dirty="0" smtClean="0"/>
              <a:t>una sociedad balanceada con las mismas oportunidades para </a:t>
            </a:r>
            <a:r>
              <a:rPr lang="es-MX" sz="1500" dirty="0" smtClean="0"/>
              <a:t>todos, sin </a:t>
            </a:r>
            <a:r>
              <a:rPr lang="es-MX" sz="1500" dirty="0" smtClean="0"/>
              <a:t>excluir a nadie por su </a:t>
            </a:r>
            <a:r>
              <a:rPr lang="es-MX" sz="1500" dirty="0" smtClean="0"/>
              <a:t>género, color </a:t>
            </a:r>
            <a:r>
              <a:rPr lang="es-MX" sz="1500" dirty="0" smtClean="0"/>
              <a:t>de </a:t>
            </a:r>
            <a:r>
              <a:rPr lang="es-MX" sz="1500" dirty="0" smtClean="0"/>
              <a:t>piel, físico, </a:t>
            </a:r>
            <a:r>
              <a:rPr lang="es-MX" sz="1500" dirty="0" smtClean="0"/>
              <a:t>posición económica etc. </a:t>
            </a:r>
            <a:endParaRPr lang="es-MX" sz="1500" dirty="0"/>
          </a:p>
        </p:txBody>
      </p:sp>
      <p:sp>
        <p:nvSpPr>
          <p:cNvPr id="4" name="CuadroTexto 3"/>
          <p:cNvSpPr txBox="1"/>
          <p:nvPr/>
        </p:nvSpPr>
        <p:spPr>
          <a:xfrm>
            <a:off x="6800784" y="4889697"/>
            <a:ext cx="1929284" cy="923330"/>
          </a:xfrm>
          <a:prstGeom prst="rect">
            <a:avLst/>
          </a:prstGeom>
          <a:solidFill>
            <a:schemeClr val="accent2"/>
          </a:solidFill>
        </p:spPr>
        <p:txBody>
          <a:bodyPr wrap="square" rtlCol="0">
            <a:spAutoFit/>
          </a:bodyPr>
          <a:lstStyle/>
          <a:p>
            <a:r>
              <a:rPr lang="es-MX" sz="1350" dirty="0">
                <a:solidFill>
                  <a:srgbClr val="FF0000"/>
                </a:solidFill>
              </a:rPr>
              <a:t>Materiales</a:t>
            </a:r>
            <a:r>
              <a:rPr lang="es-MX" sz="1350" dirty="0"/>
              <a:t>: reglas</a:t>
            </a:r>
          </a:p>
          <a:p>
            <a:r>
              <a:rPr lang="es-MX" sz="1350" dirty="0"/>
              <a:t>Vasos desechables</a:t>
            </a:r>
          </a:p>
          <a:p>
            <a:r>
              <a:rPr lang="es-MX" sz="1350" dirty="0">
                <a:solidFill>
                  <a:srgbClr val="FF0000"/>
                </a:solidFill>
              </a:rPr>
              <a:t>Duración</a:t>
            </a:r>
            <a:r>
              <a:rPr lang="es-MX" sz="1350" dirty="0"/>
              <a:t>: 20 a 30 minutos</a:t>
            </a:r>
          </a:p>
        </p:txBody>
      </p:sp>
      <p:pic>
        <p:nvPicPr>
          <p:cNvPr id="5" name="Imagen 4"/>
          <p:cNvPicPr>
            <a:picLocks noChangeAspect="1"/>
          </p:cNvPicPr>
          <p:nvPr/>
        </p:nvPicPr>
        <p:blipFill rotWithShape="1">
          <a:blip r:embed="rId2"/>
          <a:srcRect l="7308" t="9068" r="6273" b="8756"/>
          <a:stretch/>
        </p:blipFill>
        <p:spPr>
          <a:xfrm>
            <a:off x="641337" y="4649526"/>
            <a:ext cx="5472079" cy="1516143"/>
          </a:xfrm>
          <a:prstGeom prst="rect">
            <a:avLst/>
          </a:prstGeom>
        </p:spPr>
      </p:pic>
      <p:sp>
        <p:nvSpPr>
          <p:cNvPr id="6" name="Rectángulo 5"/>
          <p:cNvSpPr/>
          <p:nvPr/>
        </p:nvSpPr>
        <p:spPr>
          <a:xfrm>
            <a:off x="124065" y="899554"/>
            <a:ext cx="1412054" cy="369332"/>
          </a:xfrm>
          <a:prstGeom prst="rect">
            <a:avLst/>
          </a:prstGeom>
          <a:noFill/>
        </p:spPr>
        <p:txBody>
          <a:bodyPr wrap="none" lIns="91440" tIns="45720" rIns="91440" bIns="45720">
            <a:spAutoFit/>
          </a:bodyPr>
          <a:lstStyle/>
          <a:p>
            <a:pPr algn="ctr"/>
            <a:r>
              <a:rPr lang="es-MX" b="1" dirty="0" smtClean="0">
                <a:ln w="0"/>
                <a:solidFill>
                  <a:srgbClr val="7030A0"/>
                </a:solidFill>
              </a:rPr>
              <a:t>ACTIVIDAD 9</a:t>
            </a:r>
            <a:endParaRPr lang="es-MX" b="1" cap="none" spc="0" dirty="0">
              <a:ln w="0"/>
              <a:solidFill>
                <a:srgbClr val="7030A0"/>
              </a:solidFill>
            </a:endParaRPr>
          </a:p>
        </p:txBody>
      </p:sp>
    </p:spTree>
    <p:extLst>
      <p:ext uri="{BB962C8B-B14F-4D97-AF65-F5344CB8AC3E}">
        <p14:creationId xmlns:p14="http://schemas.microsoft.com/office/powerpoint/2010/main" val="35955951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rtl="0"/>
            <a:r>
              <a:rPr lang="es-ES" noProof="0" smtClean="0"/>
              <a:t>p </a:t>
            </a:r>
            <a:fld id="{058DB212-BFA2-403F-85EF-DFD3FF6D973A}" type="slidenum">
              <a:rPr lang="es-ES" b="0" noProof="0" smtClean="0"/>
              <a:pPr rtl="0"/>
              <a:t>26</a:t>
            </a:fld>
            <a:endParaRPr lang="es-ES" b="0" noProof="0"/>
          </a:p>
        </p:txBody>
      </p:sp>
      <p:sp>
        <p:nvSpPr>
          <p:cNvPr id="3" name="CuadroTexto 2"/>
          <p:cNvSpPr txBox="1"/>
          <p:nvPr/>
        </p:nvSpPr>
        <p:spPr>
          <a:xfrm>
            <a:off x="704642" y="1319977"/>
            <a:ext cx="7746524" cy="3093154"/>
          </a:xfrm>
          <a:prstGeom prst="rect">
            <a:avLst/>
          </a:prstGeom>
          <a:noFill/>
        </p:spPr>
        <p:txBody>
          <a:bodyPr wrap="square" rtlCol="0">
            <a:spAutoFit/>
          </a:bodyPr>
          <a:lstStyle/>
          <a:p>
            <a:pPr algn="just"/>
            <a:r>
              <a:rPr lang="es-MX" sz="1500" dirty="0">
                <a:solidFill>
                  <a:srgbClr val="FF0000"/>
                </a:solidFill>
              </a:rPr>
              <a:t>Dinámica: </a:t>
            </a:r>
            <a:r>
              <a:rPr lang="es-MX" sz="1500" dirty="0"/>
              <a:t>EL JUEGO TRADICIONAL “LA PAZ”</a:t>
            </a:r>
          </a:p>
          <a:p>
            <a:pPr algn="just"/>
            <a:endParaRPr lang="es-MX" sz="1500" dirty="0">
              <a:solidFill>
                <a:srgbClr val="FF0000"/>
              </a:solidFill>
            </a:endParaRPr>
          </a:p>
          <a:p>
            <a:pPr algn="just"/>
            <a:r>
              <a:rPr lang="es-MX" sz="1500" dirty="0">
                <a:solidFill>
                  <a:srgbClr val="FF0000"/>
                </a:solidFill>
              </a:rPr>
              <a:t>Objetivo: </a:t>
            </a:r>
            <a:r>
              <a:rPr lang="es-MX" sz="1500" dirty="0"/>
              <a:t>U</a:t>
            </a:r>
            <a:r>
              <a:rPr lang="es-MX" sz="1500" dirty="0" smtClean="0"/>
              <a:t>sar </a:t>
            </a:r>
            <a:r>
              <a:rPr lang="es-MX" sz="1500" dirty="0"/>
              <a:t>el juego tradicional de “la paz “ para crear conciencia en los participantes de que debemos erradicar la violencia y los malos hábitos de nuestras instituciones.</a:t>
            </a:r>
            <a:endParaRPr lang="es-MX" sz="1500" dirty="0">
              <a:solidFill>
                <a:srgbClr val="FF0000"/>
              </a:solidFill>
            </a:endParaRPr>
          </a:p>
          <a:p>
            <a:pPr algn="just"/>
            <a:r>
              <a:rPr lang="es-MX" sz="1500" dirty="0">
                <a:solidFill>
                  <a:srgbClr val="FF0000"/>
                </a:solidFill>
              </a:rPr>
              <a:t>Desarrollo: </a:t>
            </a:r>
            <a:r>
              <a:rPr lang="es-MX" sz="1500" dirty="0"/>
              <a:t>Se dibujará un </a:t>
            </a:r>
            <a:r>
              <a:rPr lang="es-MX" sz="1500" dirty="0" smtClean="0"/>
              <a:t>círculo </a:t>
            </a:r>
            <a:r>
              <a:rPr lang="es-MX" sz="1500" dirty="0"/>
              <a:t>en el piso, con secciones, en donde cada sección se le escribirá uno de los siguientes </a:t>
            </a:r>
            <a:r>
              <a:rPr lang="es-MX" sz="1500" dirty="0" smtClean="0"/>
              <a:t>conceptos: </a:t>
            </a:r>
            <a:r>
              <a:rPr lang="es-MX" sz="1500" dirty="0"/>
              <a:t>falta de respeto, agresión, insultos, apodos, burlas, chismes, golpes, amenazas, empujones, intimidaciones, etc. Un participante gritará “Declaro la guerra en contra de..” y mencionará el nombre de algunos de los conceptos antes mencionados, los demás saldrán corriendo y el que grito </a:t>
            </a:r>
            <a:r>
              <a:rPr lang="es-MX" sz="1500" dirty="0" smtClean="0"/>
              <a:t>saltará </a:t>
            </a:r>
            <a:r>
              <a:rPr lang="es-MX" sz="1500" dirty="0"/>
              <a:t>en medio del circulo donde dice PAZ, después tendrá que contar con cuantos pasos llega al objetivo que halla decidido, si logra llegar con los pasos que dijo exactamente gana.</a:t>
            </a:r>
            <a:endParaRPr lang="es-MX" sz="1500" dirty="0">
              <a:solidFill>
                <a:srgbClr val="FF0000"/>
              </a:solidFill>
            </a:endParaRPr>
          </a:p>
          <a:p>
            <a:pPr algn="just"/>
            <a:r>
              <a:rPr lang="es-MX" sz="1500" dirty="0">
                <a:solidFill>
                  <a:srgbClr val="FF0000"/>
                </a:solidFill>
              </a:rPr>
              <a:t>Reflexión: </a:t>
            </a:r>
            <a:r>
              <a:rPr lang="es-MX" sz="1500" dirty="0"/>
              <a:t>Debemos de erradicar las malas acciones que ensucian la sana convivencia y para eso necesitamos partir de la paz.</a:t>
            </a:r>
          </a:p>
        </p:txBody>
      </p:sp>
      <p:sp>
        <p:nvSpPr>
          <p:cNvPr id="4" name="CuadroTexto 3"/>
          <p:cNvSpPr txBox="1"/>
          <p:nvPr/>
        </p:nvSpPr>
        <p:spPr>
          <a:xfrm>
            <a:off x="6544492" y="5058802"/>
            <a:ext cx="2184764" cy="507831"/>
          </a:xfrm>
          <a:prstGeom prst="rect">
            <a:avLst/>
          </a:prstGeom>
          <a:solidFill>
            <a:schemeClr val="accent2"/>
          </a:solidFill>
        </p:spPr>
        <p:txBody>
          <a:bodyPr wrap="square" rtlCol="0">
            <a:spAutoFit/>
          </a:bodyPr>
          <a:lstStyle/>
          <a:p>
            <a:r>
              <a:rPr lang="es-MX" sz="1350" dirty="0">
                <a:solidFill>
                  <a:srgbClr val="FF0000"/>
                </a:solidFill>
              </a:rPr>
              <a:t>Materiales</a:t>
            </a:r>
            <a:r>
              <a:rPr lang="es-MX" sz="1350" dirty="0"/>
              <a:t>: gises de colores</a:t>
            </a:r>
          </a:p>
          <a:p>
            <a:r>
              <a:rPr lang="es-MX" sz="1350" dirty="0">
                <a:solidFill>
                  <a:srgbClr val="FF0000"/>
                </a:solidFill>
              </a:rPr>
              <a:t>Duración</a:t>
            </a:r>
            <a:r>
              <a:rPr lang="es-MX" sz="1350" dirty="0"/>
              <a:t>: 20 a 30 minutos</a:t>
            </a:r>
          </a:p>
        </p:txBody>
      </p:sp>
      <p:pic>
        <p:nvPicPr>
          <p:cNvPr id="5" name="Imagen 4"/>
          <p:cNvPicPr>
            <a:picLocks noChangeAspect="1"/>
          </p:cNvPicPr>
          <p:nvPr/>
        </p:nvPicPr>
        <p:blipFill>
          <a:blip r:embed="rId2"/>
          <a:stretch>
            <a:fillRect/>
          </a:stretch>
        </p:blipFill>
        <p:spPr>
          <a:xfrm>
            <a:off x="704642" y="4413131"/>
            <a:ext cx="4321968" cy="1823573"/>
          </a:xfrm>
          <a:prstGeom prst="rect">
            <a:avLst/>
          </a:prstGeom>
        </p:spPr>
      </p:pic>
      <p:sp>
        <p:nvSpPr>
          <p:cNvPr id="6" name="Rectángulo 5"/>
          <p:cNvSpPr/>
          <p:nvPr/>
        </p:nvSpPr>
        <p:spPr>
          <a:xfrm>
            <a:off x="65555" y="899554"/>
            <a:ext cx="1529073" cy="369332"/>
          </a:xfrm>
          <a:prstGeom prst="rect">
            <a:avLst/>
          </a:prstGeom>
          <a:noFill/>
        </p:spPr>
        <p:txBody>
          <a:bodyPr wrap="none" lIns="91440" tIns="45720" rIns="91440" bIns="45720">
            <a:spAutoFit/>
          </a:bodyPr>
          <a:lstStyle/>
          <a:p>
            <a:pPr algn="ctr"/>
            <a:r>
              <a:rPr lang="es-MX" b="1" dirty="0" smtClean="0">
                <a:ln w="0"/>
                <a:solidFill>
                  <a:srgbClr val="7030A0"/>
                </a:solidFill>
              </a:rPr>
              <a:t>ACTIVIDAD 10</a:t>
            </a:r>
            <a:endParaRPr lang="es-MX" b="1" cap="none" spc="0" dirty="0">
              <a:ln w="0"/>
              <a:solidFill>
                <a:srgbClr val="7030A0"/>
              </a:solidFill>
            </a:endParaRPr>
          </a:p>
        </p:txBody>
      </p:sp>
    </p:spTree>
    <p:extLst>
      <p:ext uri="{BB962C8B-B14F-4D97-AF65-F5344CB8AC3E}">
        <p14:creationId xmlns:p14="http://schemas.microsoft.com/office/powerpoint/2010/main" val="2080504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rtl="0"/>
            <a:r>
              <a:rPr lang="es-ES" noProof="0" smtClean="0"/>
              <a:t>p </a:t>
            </a:r>
            <a:fld id="{058DB212-BFA2-403F-85EF-DFD3FF6D973A}" type="slidenum">
              <a:rPr lang="es-ES" b="0" noProof="0" smtClean="0"/>
              <a:pPr rtl="0"/>
              <a:t>27</a:t>
            </a:fld>
            <a:endParaRPr lang="es-ES" b="0" noProof="0"/>
          </a:p>
        </p:txBody>
      </p:sp>
      <p:sp>
        <p:nvSpPr>
          <p:cNvPr id="3" name="CuadroTexto 2"/>
          <p:cNvSpPr txBox="1"/>
          <p:nvPr/>
        </p:nvSpPr>
        <p:spPr>
          <a:xfrm>
            <a:off x="578033" y="1404383"/>
            <a:ext cx="7693771" cy="2631490"/>
          </a:xfrm>
          <a:prstGeom prst="rect">
            <a:avLst/>
          </a:prstGeom>
          <a:noFill/>
        </p:spPr>
        <p:txBody>
          <a:bodyPr wrap="square" rtlCol="0">
            <a:spAutoFit/>
          </a:bodyPr>
          <a:lstStyle/>
          <a:p>
            <a:pPr algn="just"/>
            <a:r>
              <a:rPr lang="es-MX" sz="1500" dirty="0">
                <a:solidFill>
                  <a:srgbClr val="FF0000"/>
                </a:solidFill>
              </a:rPr>
              <a:t>Dinámica: </a:t>
            </a:r>
            <a:r>
              <a:rPr lang="es-MX" sz="1500" dirty="0"/>
              <a:t>EL TREN DE LA PAZ</a:t>
            </a:r>
          </a:p>
          <a:p>
            <a:pPr algn="just"/>
            <a:endParaRPr lang="es-MX" sz="1500" dirty="0">
              <a:solidFill>
                <a:srgbClr val="FF0000"/>
              </a:solidFill>
            </a:endParaRPr>
          </a:p>
          <a:p>
            <a:pPr algn="just"/>
            <a:r>
              <a:rPr lang="es-MX" sz="1500" dirty="0">
                <a:solidFill>
                  <a:srgbClr val="FF0000"/>
                </a:solidFill>
              </a:rPr>
              <a:t>Objetivo: </a:t>
            </a:r>
            <a:r>
              <a:rPr lang="es-MX" sz="1500" dirty="0"/>
              <a:t>Crear conciencia para lograr el trabajo en </a:t>
            </a:r>
            <a:r>
              <a:rPr lang="es-MX" sz="1500" dirty="0" smtClean="0"/>
              <a:t>equipo.</a:t>
            </a:r>
            <a:endParaRPr lang="es-MX" sz="1500" dirty="0">
              <a:solidFill>
                <a:srgbClr val="FF0000"/>
              </a:solidFill>
            </a:endParaRPr>
          </a:p>
          <a:p>
            <a:pPr algn="just"/>
            <a:r>
              <a:rPr lang="es-MX" sz="1500" dirty="0">
                <a:solidFill>
                  <a:srgbClr val="FF0000"/>
                </a:solidFill>
              </a:rPr>
              <a:t>Desarrollo: </a:t>
            </a:r>
            <a:r>
              <a:rPr lang="es-MX" sz="1500" dirty="0"/>
              <a:t>Se </a:t>
            </a:r>
            <a:r>
              <a:rPr lang="es-MX" sz="1500" dirty="0" smtClean="0"/>
              <a:t>formarán </a:t>
            </a:r>
            <a:r>
              <a:rPr lang="es-MX" sz="1500" dirty="0"/>
              <a:t>equipos según el </a:t>
            </a:r>
            <a:r>
              <a:rPr lang="es-MX" sz="1500" dirty="0" smtClean="0"/>
              <a:t>número </a:t>
            </a:r>
            <a:r>
              <a:rPr lang="es-MX" sz="1500" dirty="0"/>
              <a:t>de participantes, se les indicará que se </a:t>
            </a:r>
            <a:r>
              <a:rPr lang="es-MX" sz="1500" dirty="0" smtClean="0"/>
              <a:t>acomoden a cierta distancia, </a:t>
            </a:r>
            <a:r>
              <a:rPr lang="es-MX" sz="1500" dirty="0"/>
              <a:t>el tren inicia con dos participantes que deben estar unidos mediante un globo que tendrán uno en la espalda y el de atrás lo mantiene con el pecho,  deberán de ir por otro participante y este se ira colocando atrás con su globo, hasta recoger a todos los integrantes, sin que se caiga ningún globo. Gana el equipo que llegue a la meta con todos los integrantes y los globos. </a:t>
            </a:r>
            <a:endParaRPr lang="es-MX" sz="1500" dirty="0">
              <a:solidFill>
                <a:srgbClr val="FF0000"/>
              </a:solidFill>
            </a:endParaRPr>
          </a:p>
          <a:p>
            <a:pPr algn="just"/>
            <a:r>
              <a:rPr lang="es-MX" sz="1500" dirty="0">
                <a:solidFill>
                  <a:srgbClr val="FF0000"/>
                </a:solidFill>
              </a:rPr>
              <a:t>Reflexión: </a:t>
            </a:r>
            <a:r>
              <a:rPr lang="es-MX" sz="1500" dirty="0"/>
              <a:t>Crear la paz es trabajo de todos y si se trabaja en equipo el resultado es beneficio para todos los involucrados.</a:t>
            </a:r>
          </a:p>
        </p:txBody>
      </p:sp>
      <p:sp>
        <p:nvSpPr>
          <p:cNvPr id="4" name="CuadroTexto 3"/>
          <p:cNvSpPr txBox="1"/>
          <p:nvPr/>
        </p:nvSpPr>
        <p:spPr>
          <a:xfrm>
            <a:off x="6732580" y="5065061"/>
            <a:ext cx="2065691" cy="715581"/>
          </a:xfrm>
          <a:prstGeom prst="rect">
            <a:avLst/>
          </a:prstGeom>
          <a:solidFill>
            <a:schemeClr val="accent2"/>
          </a:solidFill>
        </p:spPr>
        <p:txBody>
          <a:bodyPr wrap="square" rtlCol="0">
            <a:spAutoFit/>
          </a:bodyPr>
          <a:lstStyle/>
          <a:p>
            <a:r>
              <a:rPr lang="es-MX" sz="1350" dirty="0">
                <a:solidFill>
                  <a:srgbClr val="FF0000"/>
                </a:solidFill>
              </a:rPr>
              <a:t>Materiales</a:t>
            </a:r>
            <a:r>
              <a:rPr lang="es-MX" sz="1350" dirty="0"/>
              <a:t>: globos de colores</a:t>
            </a:r>
          </a:p>
          <a:p>
            <a:r>
              <a:rPr lang="es-MX" sz="1350" dirty="0">
                <a:solidFill>
                  <a:srgbClr val="FF0000"/>
                </a:solidFill>
              </a:rPr>
              <a:t>Duración</a:t>
            </a:r>
            <a:r>
              <a:rPr lang="es-MX" sz="1350" dirty="0"/>
              <a:t>: 20 a 30 minutos</a:t>
            </a:r>
          </a:p>
        </p:txBody>
      </p:sp>
      <p:pic>
        <p:nvPicPr>
          <p:cNvPr id="5" name="Imagen 4"/>
          <p:cNvPicPr>
            <a:picLocks noChangeAspect="1"/>
          </p:cNvPicPr>
          <p:nvPr/>
        </p:nvPicPr>
        <p:blipFill>
          <a:blip r:embed="rId2"/>
          <a:stretch>
            <a:fillRect/>
          </a:stretch>
        </p:blipFill>
        <p:spPr>
          <a:xfrm>
            <a:off x="718457" y="4070713"/>
            <a:ext cx="4728754" cy="2042704"/>
          </a:xfrm>
          <a:prstGeom prst="rect">
            <a:avLst/>
          </a:prstGeom>
        </p:spPr>
      </p:pic>
      <p:sp>
        <p:nvSpPr>
          <p:cNvPr id="6" name="Rectángulo 5"/>
          <p:cNvSpPr/>
          <p:nvPr/>
        </p:nvSpPr>
        <p:spPr>
          <a:xfrm>
            <a:off x="65555" y="899554"/>
            <a:ext cx="1529073" cy="369332"/>
          </a:xfrm>
          <a:prstGeom prst="rect">
            <a:avLst/>
          </a:prstGeom>
          <a:noFill/>
        </p:spPr>
        <p:txBody>
          <a:bodyPr wrap="none" lIns="91440" tIns="45720" rIns="91440" bIns="45720">
            <a:spAutoFit/>
          </a:bodyPr>
          <a:lstStyle/>
          <a:p>
            <a:pPr algn="ctr"/>
            <a:r>
              <a:rPr lang="es-MX" b="1" dirty="0" smtClean="0">
                <a:ln w="0"/>
                <a:solidFill>
                  <a:srgbClr val="7030A0"/>
                </a:solidFill>
              </a:rPr>
              <a:t>ACTIVIDAD 11</a:t>
            </a:r>
            <a:endParaRPr lang="es-MX" b="1" cap="none" spc="0" dirty="0">
              <a:ln w="0"/>
              <a:solidFill>
                <a:srgbClr val="7030A0"/>
              </a:solidFill>
            </a:endParaRPr>
          </a:p>
        </p:txBody>
      </p:sp>
    </p:spTree>
    <p:extLst>
      <p:ext uri="{BB962C8B-B14F-4D97-AF65-F5344CB8AC3E}">
        <p14:creationId xmlns:p14="http://schemas.microsoft.com/office/powerpoint/2010/main" val="33939928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rtl="0"/>
            <a:r>
              <a:rPr lang="es-ES" noProof="0" smtClean="0"/>
              <a:t>p </a:t>
            </a:r>
            <a:fld id="{058DB212-BFA2-403F-85EF-DFD3FF6D973A}" type="slidenum">
              <a:rPr lang="es-ES" b="0" noProof="0" smtClean="0"/>
              <a:pPr rtl="0"/>
              <a:t>28</a:t>
            </a:fld>
            <a:endParaRPr lang="es-ES" b="0" noProof="0"/>
          </a:p>
        </p:txBody>
      </p:sp>
      <p:sp>
        <p:nvSpPr>
          <p:cNvPr id="3" name="CuadroTexto 2"/>
          <p:cNvSpPr txBox="1"/>
          <p:nvPr/>
        </p:nvSpPr>
        <p:spPr>
          <a:xfrm>
            <a:off x="706149" y="1473234"/>
            <a:ext cx="7672669" cy="1938992"/>
          </a:xfrm>
          <a:prstGeom prst="rect">
            <a:avLst/>
          </a:prstGeom>
          <a:noFill/>
        </p:spPr>
        <p:txBody>
          <a:bodyPr wrap="square" rtlCol="0">
            <a:spAutoFit/>
          </a:bodyPr>
          <a:lstStyle/>
          <a:p>
            <a:r>
              <a:rPr lang="es-MX" sz="1500" dirty="0">
                <a:solidFill>
                  <a:srgbClr val="FF0000"/>
                </a:solidFill>
              </a:rPr>
              <a:t>Dinámica:  </a:t>
            </a:r>
            <a:r>
              <a:rPr lang="es-MX" sz="1500" dirty="0"/>
              <a:t>CONTAGIANDO EL ANIMO</a:t>
            </a:r>
          </a:p>
          <a:p>
            <a:endParaRPr lang="es-MX" sz="1500" dirty="0">
              <a:solidFill>
                <a:srgbClr val="FF0000"/>
              </a:solidFill>
            </a:endParaRPr>
          </a:p>
          <a:p>
            <a:pPr algn="just"/>
            <a:r>
              <a:rPr lang="es-MX" sz="1500" dirty="0">
                <a:solidFill>
                  <a:srgbClr val="FF0000"/>
                </a:solidFill>
              </a:rPr>
              <a:t>Objetivo: </a:t>
            </a:r>
            <a:r>
              <a:rPr lang="es-MX" sz="1500" dirty="0"/>
              <a:t>Entender que la paz es algo que debe contagiar al que nos rodea.</a:t>
            </a:r>
            <a:endParaRPr lang="es-MX" sz="1500" dirty="0">
              <a:solidFill>
                <a:srgbClr val="FF0000"/>
              </a:solidFill>
            </a:endParaRPr>
          </a:p>
          <a:p>
            <a:pPr algn="just"/>
            <a:r>
              <a:rPr lang="es-MX" sz="1500" dirty="0">
                <a:solidFill>
                  <a:srgbClr val="FF0000"/>
                </a:solidFill>
              </a:rPr>
              <a:t>Desarrollo: </a:t>
            </a:r>
            <a:r>
              <a:rPr lang="es-MX" sz="1500" dirty="0"/>
              <a:t>Se harán filas según el número de participantes, a cada uno se le dará un globo el cual usara para transmitir el aire del globo de su compañero para inflar su globo, gana el equipo que pueda inflar el ultimo globo.</a:t>
            </a:r>
            <a:endParaRPr lang="es-MX" sz="1500" dirty="0">
              <a:solidFill>
                <a:srgbClr val="FF0000"/>
              </a:solidFill>
            </a:endParaRPr>
          </a:p>
          <a:p>
            <a:pPr algn="just"/>
            <a:r>
              <a:rPr lang="es-MX" sz="1500" dirty="0">
                <a:solidFill>
                  <a:srgbClr val="FF0000"/>
                </a:solidFill>
              </a:rPr>
              <a:t> Reflexión: </a:t>
            </a:r>
            <a:r>
              <a:rPr lang="es-MX" sz="1500" dirty="0"/>
              <a:t>Una sonrisa, el animo,  la buena </a:t>
            </a:r>
            <a:r>
              <a:rPr lang="es-MX" sz="1500" dirty="0" smtClean="0"/>
              <a:t>actitud, los  </a:t>
            </a:r>
            <a:r>
              <a:rPr lang="es-MX" sz="1500" dirty="0"/>
              <a:t>buenos modales y el entusiasmo son pilares en el desarrollo de la </a:t>
            </a:r>
            <a:r>
              <a:rPr lang="es-MX" sz="1500" dirty="0" smtClean="0"/>
              <a:t>paz, por </a:t>
            </a:r>
            <a:r>
              <a:rPr lang="es-MX" sz="1500" dirty="0"/>
              <a:t>eso debemos ser  </a:t>
            </a:r>
            <a:r>
              <a:rPr lang="es-MX" sz="1500" dirty="0" smtClean="0"/>
              <a:t>promotores  </a:t>
            </a:r>
            <a:r>
              <a:rPr lang="es-MX" sz="1500" dirty="0"/>
              <a:t>día a </a:t>
            </a:r>
            <a:r>
              <a:rPr lang="es-MX" sz="1500" dirty="0" smtClean="0"/>
              <a:t>día. </a:t>
            </a:r>
            <a:endParaRPr lang="es-MX" sz="1500" dirty="0"/>
          </a:p>
        </p:txBody>
      </p:sp>
      <p:sp>
        <p:nvSpPr>
          <p:cNvPr id="4" name="CuadroTexto 3"/>
          <p:cNvSpPr txBox="1"/>
          <p:nvPr/>
        </p:nvSpPr>
        <p:spPr>
          <a:xfrm>
            <a:off x="6573883" y="5055265"/>
            <a:ext cx="2224707" cy="507831"/>
          </a:xfrm>
          <a:prstGeom prst="rect">
            <a:avLst/>
          </a:prstGeom>
          <a:solidFill>
            <a:schemeClr val="accent2"/>
          </a:solidFill>
        </p:spPr>
        <p:txBody>
          <a:bodyPr wrap="square" rtlCol="0">
            <a:spAutoFit/>
          </a:bodyPr>
          <a:lstStyle/>
          <a:p>
            <a:r>
              <a:rPr lang="es-MX" sz="1350" dirty="0">
                <a:solidFill>
                  <a:srgbClr val="FF0000"/>
                </a:solidFill>
              </a:rPr>
              <a:t>Materiales</a:t>
            </a:r>
            <a:r>
              <a:rPr lang="es-MX" sz="1350" dirty="0"/>
              <a:t>: globos de colores</a:t>
            </a:r>
          </a:p>
          <a:p>
            <a:r>
              <a:rPr lang="es-MX" sz="1350" dirty="0">
                <a:solidFill>
                  <a:srgbClr val="FF0000"/>
                </a:solidFill>
              </a:rPr>
              <a:t>Duración</a:t>
            </a:r>
            <a:r>
              <a:rPr lang="es-MX" sz="1350" dirty="0"/>
              <a:t>: 20 a 30 minutos</a:t>
            </a:r>
          </a:p>
        </p:txBody>
      </p:sp>
      <p:pic>
        <p:nvPicPr>
          <p:cNvPr id="5" name="Imagen 4"/>
          <p:cNvPicPr>
            <a:picLocks noChangeAspect="1"/>
          </p:cNvPicPr>
          <p:nvPr/>
        </p:nvPicPr>
        <p:blipFill>
          <a:blip r:embed="rId2"/>
          <a:stretch>
            <a:fillRect/>
          </a:stretch>
        </p:blipFill>
        <p:spPr>
          <a:xfrm>
            <a:off x="1066256" y="3718015"/>
            <a:ext cx="3871503" cy="2016579"/>
          </a:xfrm>
          <a:prstGeom prst="rect">
            <a:avLst/>
          </a:prstGeom>
        </p:spPr>
      </p:pic>
      <p:sp>
        <p:nvSpPr>
          <p:cNvPr id="6" name="Rectángulo 5"/>
          <p:cNvSpPr/>
          <p:nvPr/>
        </p:nvSpPr>
        <p:spPr>
          <a:xfrm>
            <a:off x="65555" y="899554"/>
            <a:ext cx="1529073" cy="369332"/>
          </a:xfrm>
          <a:prstGeom prst="rect">
            <a:avLst/>
          </a:prstGeom>
          <a:noFill/>
        </p:spPr>
        <p:txBody>
          <a:bodyPr wrap="none" lIns="91440" tIns="45720" rIns="91440" bIns="45720">
            <a:spAutoFit/>
          </a:bodyPr>
          <a:lstStyle/>
          <a:p>
            <a:pPr algn="ctr"/>
            <a:r>
              <a:rPr lang="es-MX" b="1" dirty="0" smtClean="0">
                <a:ln w="0"/>
                <a:solidFill>
                  <a:srgbClr val="7030A0"/>
                </a:solidFill>
              </a:rPr>
              <a:t>ACTIVIDAD 12</a:t>
            </a:r>
            <a:endParaRPr lang="es-MX" b="1" cap="none" spc="0" dirty="0">
              <a:ln w="0"/>
              <a:solidFill>
                <a:srgbClr val="7030A0"/>
              </a:solidFill>
            </a:endParaRPr>
          </a:p>
        </p:txBody>
      </p:sp>
    </p:spTree>
    <p:extLst>
      <p:ext uri="{BB962C8B-B14F-4D97-AF65-F5344CB8AC3E}">
        <p14:creationId xmlns:p14="http://schemas.microsoft.com/office/powerpoint/2010/main" val="22275588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rtl="0"/>
            <a:r>
              <a:rPr lang="es-ES" noProof="0" smtClean="0"/>
              <a:t>p </a:t>
            </a:r>
            <a:fld id="{058DB212-BFA2-403F-85EF-DFD3FF6D973A}" type="slidenum">
              <a:rPr lang="es-ES" b="0" noProof="0" smtClean="0"/>
              <a:pPr rtl="0"/>
              <a:t>29</a:t>
            </a:fld>
            <a:endParaRPr lang="es-ES" b="0" noProof="0"/>
          </a:p>
        </p:txBody>
      </p:sp>
      <p:sp>
        <p:nvSpPr>
          <p:cNvPr id="3" name="CuadroTexto 2"/>
          <p:cNvSpPr txBox="1"/>
          <p:nvPr/>
        </p:nvSpPr>
        <p:spPr>
          <a:xfrm>
            <a:off x="602902" y="1388873"/>
            <a:ext cx="7870874" cy="2631490"/>
          </a:xfrm>
          <a:prstGeom prst="rect">
            <a:avLst/>
          </a:prstGeom>
          <a:noFill/>
        </p:spPr>
        <p:txBody>
          <a:bodyPr wrap="square" rtlCol="0">
            <a:spAutoFit/>
          </a:bodyPr>
          <a:lstStyle/>
          <a:p>
            <a:pPr algn="just"/>
            <a:r>
              <a:rPr lang="es-MX" sz="1500" dirty="0">
                <a:solidFill>
                  <a:srgbClr val="FF0000"/>
                </a:solidFill>
              </a:rPr>
              <a:t>Dinámica: </a:t>
            </a:r>
            <a:r>
              <a:rPr lang="es-MX" sz="1500" dirty="0"/>
              <a:t> ¡HOLA, HAO, ARIGATO, SAYONARA !</a:t>
            </a:r>
            <a:r>
              <a:rPr lang="es-MX" sz="1500" dirty="0">
                <a:solidFill>
                  <a:srgbClr val="FF0000"/>
                </a:solidFill>
              </a:rPr>
              <a:t> </a:t>
            </a:r>
          </a:p>
          <a:p>
            <a:pPr algn="just"/>
            <a:endParaRPr lang="es-MX" sz="1500" dirty="0">
              <a:solidFill>
                <a:srgbClr val="FF0000"/>
              </a:solidFill>
            </a:endParaRPr>
          </a:p>
          <a:p>
            <a:pPr algn="just"/>
            <a:r>
              <a:rPr lang="es-MX" sz="1500" dirty="0">
                <a:solidFill>
                  <a:srgbClr val="FF0000"/>
                </a:solidFill>
              </a:rPr>
              <a:t>Objetivo: </a:t>
            </a:r>
            <a:r>
              <a:rPr lang="es-MX" sz="1500" dirty="0"/>
              <a:t>Fomentar en los estudiantes la practica de saludarse en las mañanas, así como a la hora de despedirse.</a:t>
            </a:r>
            <a:endParaRPr lang="es-MX" sz="1500" dirty="0">
              <a:solidFill>
                <a:srgbClr val="FF0000"/>
              </a:solidFill>
            </a:endParaRPr>
          </a:p>
          <a:p>
            <a:pPr algn="just"/>
            <a:r>
              <a:rPr lang="es-MX" sz="1500" dirty="0">
                <a:solidFill>
                  <a:srgbClr val="FF0000"/>
                </a:solidFill>
              </a:rPr>
              <a:t>Desarrollo:  </a:t>
            </a:r>
            <a:r>
              <a:rPr lang="es-MX" sz="1500" dirty="0"/>
              <a:t>Se formarán dos equipos colocándose uno enfrente de otro, a la orden de saludarse  extenderá la mano enfrente como si saludaran sin tocarse, a la señal de hao! se pondrá la mano de lado como si fueran indios, a la indicación de arigato! Se inclinaran hacia adelante como japoneses y a la orden de sayonara! harán la señal de adiós con la mano. La dinámica consiste en que el que se equivoque de mímica va saliendo, gana el equipo que tenga mas integrantes al final</a:t>
            </a:r>
            <a:endParaRPr lang="es-MX" sz="1500" dirty="0">
              <a:solidFill>
                <a:srgbClr val="FF0000"/>
              </a:solidFill>
            </a:endParaRPr>
          </a:p>
          <a:p>
            <a:pPr algn="just"/>
            <a:r>
              <a:rPr lang="es-MX" sz="1500" dirty="0">
                <a:solidFill>
                  <a:srgbClr val="FF0000"/>
                </a:solidFill>
              </a:rPr>
              <a:t>Reflexión:  </a:t>
            </a:r>
            <a:r>
              <a:rPr lang="es-MX" sz="1500" dirty="0"/>
              <a:t>Debemos de fomentar modales que nos lleven a  crear empatía en amistades de respeto y cordialidad</a:t>
            </a:r>
            <a:r>
              <a:rPr lang="es-MX" sz="1350" dirty="0"/>
              <a:t>.</a:t>
            </a:r>
          </a:p>
        </p:txBody>
      </p:sp>
      <p:sp>
        <p:nvSpPr>
          <p:cNvPr id="4" name="CuadroTexto 3"/>
          <p:cNvSpPr txBox="1"/>
          <p:nvPr/>
        </p:nvSpPr>
        <p:spPr>
          <a:xfrm>
            <a:off x="6773654" y="5286573"/>
            <a:ext cx="1983544" cy="507831"/>
          </a:xfrm>
          <a:prstGeom prst="rect">
            <a:avLst/>
          </a:prstGeom>
          <a:solidFill>
            <a:schemeClr val="accent2"/>
          </a:solidFill>
        </p:spPr>
        <p:txBody>
          <a:bodyPr wrap="square" rtlCol="0">
            <a:spAutoFit/>
          </a:bodyPr>
          <a:lstStyle/>
          <a:p>
            <a:r>
              <a:rPr lang="es-MX" sz="1350" dirty="0">
                <a:solidFill>
                  <a:srgbClr val="FF0000"/>
                </a:solidFill>
              </a:rPr>
              <a:t>Duración</a:t>
            </a:r>
            <a:r>
              <a:rPr lang="es-MX" sz="1350" dirty="0"/>
              <a:t>: 20 a 30 minutos</a:t>
            </a:r>
          </a:p>
        </p:txBody>
      </p:sp>
      <p:pic>
        <p:nvPicPr>
          <p:cNvPr id="5" name="Imagen 4"/>
          <p:cNvPicPr>
            <a:picLocks noChangeAspect="1"/>
          </p:cNvPicPr>
          <p:nvPr/>
        </p:nvPicPr>
        <p:blipFill>
          <a:blip r:embed="rId2"/>
          <a:stretch>
            <a:fillRect/>
          </a:stretch>
        </p:blipFill>
        <p:spPr>
          <a:xfrm>
            <a:off x="3583402" y="4217671"/>
            <a:ext cx="1431065" cy="1116329"/>
          </a:xfrm>
          <a:prstGeom prst="rect">
            <a:avLst/>
          </a:prstGeom>
        </p:spPr>
      </p:pic>
      <p:pic>
        <p:nvPicPr>
          <p:cNvPr id="6" name="Imagen 5"/>
          <p:cNvPicPr>
            <a:picLocks noChangeAspect="1"/>
          </p:cNvPicPr>
          <p:nvPr/>
        </p:nvPicPr>
        <p:blipFill>
          <a:blip r:embed="rId3"/>
          <a:stretch>
            <a:fillRect/>
          </a:stretch>
        </p:blipFill>
        <p:spPr>
          <a:xfrm>
            <a:off x="2371821" y="4217670"/>
            <a:ext cx="1211581" cy="1095029"/>
          </a:xfrm>
          <a:prstGeom prst="rect">
            <a:avLst/>
          </a:prstGeom>
        </p:spPr>
      </p:pic>
      <p:pic>
        <p:nvPicPr>
          <p:cNvPr id="7" name="Imagen 6"/>
          <p:cNvPicPr>
            <a:picLocks noChangeAspect="1"/>
          </p:cNvPicPr>
          <p:nvPr/>
        </p:nvPicPr>
        <p:blipFill>
          <a:blip r:embed="rId4"/>
          <a:stretch>
            <a:fillRect/>
          </a:stretch>
        </p:blipFill>
        <p:spPr>
          <a:xfrm>
            <a:off x="940755" y="4090307"/>
            <a:ext cx="1155247" cy="1243693"/>
          </a:xfrm>
          <a:prstGeom prst="rect">
            <a:avLst/>
          </a:prstGeom>
        </p:spPr>
      </p:pic>
      <p:pic>
        <p:nvPicPr>
          <p:cNvPr id="8" name="Imagen 7"/>
          <p:cNvPicPr>
            <a:picLocks noChangeAspect="1"/>
          </p:cNvPicPr>
          <p:nvPr/>
        </p:nvPicPr>
        <p:blipFill>
          <a:blip r:embed="rId5"/>
          <a:stretch>
            <a:fillRect/>
          </a:stretch>
        </p:blipFill>
        <p:spPr>
          <a:xfrm>
            <a:off x="5240042" y="3958807"/>
            <a:ext cx="1059521" cy="1264444"/>
          </a:xfrm>
          <a:prstGeom prst="rect">
            <a:avLst/>
          </a:prstGeom>
        </p:spPr>
      </p:pic>
      <p:sp>
        <p:nvSpPr>
          <p:cNvPr id="9" name="Rectángulo 8"/>
          <p:cNvSpPr/>
          <p:nvPr/>
        </p:nvSpPr>
        <p:spPr>
          <a:xfrm>
            <a:off x="65555" y="899554"/>
            <a:ext cx="1529073" cy="369332"/>
          </a:xfrm>
          <a:prstGeom prst="rect">
            <a:avLst/>
          </a:prstGeom>
          <a:noFill/>
        </p:spPr>
        <p:txBody>
          <a:bodyPr wrap="none" lIns="91440" tIns="45720" rIns="91440" bIns="45720">
            <a:spAutoFit/>
          </a:bodyPr>
          <a:lstStyle/>
          <a:p>
            <a:pPr algn="ctr"/>
            <a:r>
              <a:rPr lang="es-MX" b="1" dirty="0" smtClean="0">
                <a:ln w="0"/>
                <a:solidFill>
                  <a:srgbClr val="7030A0"/>
                </a:solidFill>
              </a:rPr>
              <a:t>ACTIVIDAD 13</a:t>
            </a:r>
            <a:endParaRPr lang="es-MX" b="1" cap="none" spc="0" dirty="0">
              <a:ln w="0"/>
              <a:solidFill>
                <a:srgbClr val="7030A0"/>
              </a:solidFill>
            </a:endParaRPr>
          </a:p>
        </p:txBody>
      </p:sp>
    </p:spTree>
    <p:extLst>
      <p:ext uri="{BB962C8B-B14F-4D97-AF65-F5344CB8AC3E}">
        <p14:creationId xmlns:p14="http://schemas.microsoft.com/office/powerpoint/2010/main" val="2688460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6614" b="6541"/>
          <a:stretch/>
        </p:blipFill>
        <p:spPr bwMode="auto">
          <a:xfrm>
            <a:off x="0" y="791959"/>
            <a:ext cx="9144000" cy="528601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491318" y="2555838"/>
            <a:ext cx="3411941" cy="3170099"/>
          </a:xfrm>
          <a:prstGeom prst="rect">
            <a:avLst/>
          </a:prstGeom>
          <a:noFill/>
        </p:spPr>
        <p:txBody>
          <a:bodyPr wrap="square" lIns="91440" tIns="45720" rIns="91440" bIns="45720">
            <a:spAutoFit/>
          </a:bodyPr>
          <a:lstStyle/>
          <a:p>
            <a:pPr marL="342900" indent="-342900">
              <a:buFont typeface="Arial" panose="020B0604020202020204" pitchFamily="34" charset="0"/>
              <a:buChar char="•"/>
            </a:pPr>
            <a:r>
              <a:rPr lang="es-MX" sz="4000" b="0" cap="none" spc="0" dirty="0" smtClean="0">
                <a:ln w="0"/>
                <a:solidFill>
                  <a:schemeClr val="tx1">
                    <a:lumMod val="75000"/>
                    <a:lumOff val="25000"/>
                  </a:schemeClr>
                </a:solidFill>
                <a:latin typeface="Impact" panose="020B0806030902050204" pitchFamily="34" charset="0"/>
              </a:rPr>
              <a:t>Aire</a:t>
            </a:r>
          </a:p>
          <a:p>
            <a:pPr marL="342900" indent="-342900">
              <a:buFont typeface="Arial" panose="020B0604020202020204" pitchFamily="34" charset="0"/>
              <a:buChar char="•"/>
            </a:pPr>
            <a:r>
              <a:rPr lang="es-MX" sz="4000" b="0" cap="none" spc="0" dirty="0" smtClean="0">
                <a:ln w="0"/>
                <a:solidFill>
                  <a:schemeClr val="tx1">
                    <a:lumMod val="75000"/>
                    <a:lumOff val="25000"/>
                  </a:schemeClr>
                </a:solidFill>
                <a:latin typeface="Impact" panose="020B0806030902050204" pitchFamily="34" charset="0"/>
              </a:rPr>
              <a:t>Música</a:t>
            </a:r>
          </a:p>
          <a:p>
            <a:pPr marL="342900" indent="-342900">
              <a:buFont typeface="Arial" panose="020B0604020202020204" pitchFamily="34" charset="0"/>
              <a:buChar char="•"/>
            </a:pPr>
            <a:r>
              <a:rPr lang="es-MX" sz="4000" b="0" cap="none" spc="0" dirty="0" smtClean="0">
                <a:ln w="0"/>
                <a:solidFill>
                  <a:schemeClr val="tx1">
                    <a:lumMod val="75000"/>
                    <a:lumOff val="25000"/>
                  </a:schemeClr>
                </a:solidFill>
                <a:latin typeface="Impact" panose="020B0806030902050204" pitchFamily="34" charset="0"/>
              </a:rPr>
              <a:t>El amor</a:t>
            </a:r>
          </a:p>
          <a:p>
            <a:pPr marL="342900" indent="-342900">
              <a:buFont typeface="Arial" panose="020B0604020202020204" pitchFamily="34" charset="0"/>
              <a:buChar char="•"/>
            </a:pPr>
            <a:r>
              <a:rPr lang="es-MX" sz="4000" b="0" cap="none" spc="0" dirty="0" smtClean="0">
                <a:ln w="0"/>
                <a:solidFill>
                  <a:schemeClr val="tx1">
                    <a:lumMod val="75000"/>
                    <a:lumOff val="25000"/>
                  </a:schemeClr>
                </a:solidFill>
                <a:latin typeface="Impact" panose="020B0806030902050204" pitchFamily="34" charset="0"/>
              </a:rPr>
              <a:t>Alegría</a:t>
            </a:r>
          </a:p>
          <a:p>
            <a:pPr marL="342900" indent="-342900">
              <a:buFont typeface="Arial" panose="020B0604020202020204" pitchFamily="34" charset="0"/>
              <a:buChar char="•"/>
            </a:pPr>
            <a:r>
              <a:rPr lang="es-MX" sz="4000" b="0" cap="none" spc="0" dirty="0" smtClean="0">
                <a:ln w="0"/>
                <a:solidFill>
                  <a:schemeClr val="tx1">
                    <a:lumMod val="75000"/>
                    <a:lumOff val="25000"/>
                  </a:schemeClr>
                </a:solidFill>
                <a:latin typeface="Impact" panose="020B0806030902050204" pitchFamily="34" charset="0"/>
              </a:rPr>
              <a:t>La Paz </a:t>
            </a:r>
          </a:p>
        </p:txBody>
      </p:sp>
    </p:spTree>
    <p:extLst>
      <p:ext uri="{BB962C8B-B14F-4D97-AF65-F5344CB8AC3E}">
        <p14:creationId xmlns:p14="http://schemas.microsoft.com/office/powerpoint/2010/main" val="80771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rtl="0"/>
            <a:r>
              <a:rPr lang="es-ES" noProof="0" smtClean="0"/>
              <a:t>p </a:t>
            </a:r>
            <a:fld id="{058DB212-BFA2-403F-85EF-DFD3FF6D973A}" type="slidenum">
              <a:rPr lang="es-ES" b="0" noProof="0" smtClean="0"/>
              <a:pPr rtl="0"/>
              <a:t>30</a:t>
            </a:fld>
            <a:endParaRPr lang="es-ES" b="0" noProof="0"/>
          </a:p>
        </p:txBody>
      </p:sp>
      <p:sp>
        <p:nvSpPr>
          <p:cNvPr id="3" name="CuadroTexto 2"/>
          <p:cNvSpPr txBox="1"/>
          <p:nvPr/>
        </p:nvSpPr>
        <p:spPr>
          <a:xfrm>
            <a:off x="484706" y="1366507"/>
            <a:ext cx="8031395" cy="3093154"/>
          </a:xfrm>
          <a:prstGeom prst="rect">
            <a:avLst/>
          </a:prstGeom>
          <a:noFill/>
        </p:spPr>
        <p:txBody>
          <a:bodyPr wrap="square" rtlCol="0">
            <a:spAutoFit/>
          </a:bodyPr>
          <a:lstStyle/>
          <a:p>
            <a:r>
              <a:rPr lang="es-MX" sz="1500" dirty="0">
                <a:solidFill>
                  <a:srgbClr val="FF0000"/>
                </a:solidFill>
              </a:rPr>
              <a:t>Dinámica:  </a:t>
            </a:r>
            <a:r>
              <a:rPr lang="es-MX" sz="1500" dirty="0" smtClean="0"/>
              <a:t>TRABAJANDO LA COMUNCACION ASERTIVA </a:t>
            </a:r>
            <a:endParaRPr lang="es-MX" sz="1500" dirty="0"/>
          </a:p>
          <a:p>
            <a:endParaRPr lang="es-MX" sz="1500" dirty="0">
              <a:solidFill>
                <a:srgbClr val="FF0000"/>
              </a:solidFill>
            </a:endParaRPr>
          </a:p>
          <a:p>
            <a:r>
              <a:rPr lang="es-MX" sz="1500" dirty="0">
                <a:solidFill>
                  <a:srgbClr val="FF0000"/>
                </a:solidFill>
              </a:rPr>
              <a:t>Objetivo: </a:t>
            </a:r>
            <a:r>
              <a:rPr lang="es-MX" sz="1500" dirty="0"/>
              <a:t>D</a:t>
            </a:r>
            <a:r>
              <a:rPr lang="es-MX" sz="1500" dirty="0" smtClean="0"/>
              <a:t>esarrollar </a:t>
            </a:r>
            <a:r>
              <a:rPr lang="es-MX" sz="1500" dirty="0" smtClean="0"/>
              <a:t>en los participantes la forma de comunicar de manera clara y </a:t>
            </a:r>
            <a:r>
              <a:rPr lang="es-MX" sz="1500" dirty="0" smtClean="0"/>
              <a:t>objetiva sin </a:t>
            </a:r>
            <a:r>
              <a:rPr lang="es-MX" sz="1500" dirty="0" smtClean="0"/>
              <a:t>ofender o herir a otros con sus ideales </a:t>
            </a:r>
            <a:endParaRPr lang="es-MX" sz="1500" dirty="0"/>
          </a:p>
          <a:p>
            <a:pPr algn="just"/>
            <a:r>
              <a:rPr lang="es-MX" sz="1500" dirty="0">
                <a:solidFill>
                  <a:srgbClr val="FF0000"/>
                </a:solidFill>
              </a:rPr>
              <a:t>Desarrollo: </a:t>
            </a:r>
            <a:r>
              <a:rPr lang="es-MX" sz="1500" dirty="0"/>
              <a:t>Se formarán equipos según el </a:t>
            </a:r>
            <a:r>
              <a:rPr lang="es-MX" sz="1500" dirty="0" smtClean="0"/>
              <a:t>número </a:t>
            </a:r>
            <a:r>
              <a:rPr lang="es-MX" sz="1500" dirty="0"/>
              <a:t>de participantes, se armará una torre de  vasos los cuales </a:t>
            </a:r>
            <a:r>
              <a:rPr lang="es-MX" sz="1500" dirty="0" smtClean="0"/>
              <a:t>estarán </a:t>
            </a:r>
            <a:r>
              <a:rPr lang="es-MX" sz="1500" dirty="0"/>
              <a:t>separados por una tarjeta que </a:t>
            </a:r>
            <a:r>
              <a:rPr lang="es-MX" sz="1500" dirty="0" smtClean="0"/>
              <a:t>llevara la  </a:t>
            </a:r>
            <a:r>
              <a:rPr lang="es-MX" sz="1500" dirty="0"/>
              <a:t>palabra </a:t>
            </a:r>
            <a:r>
              <a:rPr lang="es-MX" sz="1500" dirty="0" smtClean="0"/>
              <a:t>NO, cada </a:t>
            </a:r>
            <a:r>
              <a:rPr lang="es-MX" sz="1500" dirty="0" smtClean="0"/>
              <a:t>participante </a:t>
            </a:r>
            <a:r>
              <a:rPr lang="es-MX" sz="1500" dirty="0" smtClean="0"/>
              <a:t>tomará </a:t>
            </a:r>
            <a:r>
              <a:rPr lang="es-MX" sz="1500" dirty="0" smtClean="0"/>
              <a:t>un turno en el cual se dirigirá </a:t>
            </a:r>
            <a:r>
              <a:rPr lang="es-MX" sz="1500" dirty="0" smtClean="0"/>
              <a:t>al</a:t>
            </a:r>
            <a:r>
              <a:rPr lang="es-MX" sz="1500" dirty="0" smtClean="0"/>
              <a:t> </a:t>
            </a:r>
            <a:r>
              <a:rPr lang="es-MX" sz="1500" dirty="0" smtClean="0"/>
              <a:t>encargado de la </a:t>
            </a:r>
            <a:r>
              <a:rPr lang="es-MX" sz="1500" dirty="0" smtClean="0"/>
              <a:t>pirámide, </a:t>
            </a:r>
            <a:r>
              <a:rPr lang="es-MX" sz="1500" dirty="0" smtClean="0"/>
              <a:t>le </a:t>
            </a:r>
            <a:r>
              <a:rPr lang="es-MX" sz="1500" dirty="0" smtClean="0"/>
              <a:t>hará una </a:t>
            </a:r>
            <a:r>
              <a:rPr lang="es-MX" sz="1500" dirty="0" smtClean="0"/>
              <a:t>petición </a:t>
            </a:r>
            <a:r>
              <a:rPr lang="es-MX" sz="1500" dirty="0" smtClean="0"/>
              <a:t>y </a:t>
            </a:r>
            <a:r>
              <a:rPr lang="es-MX" sz="1500" dirty="0" smtClean="0"/>
              <a:t>el </a:t>
            </a:r>
            <a:r>
              <a:rPr lang="es-MX" sz="1500" dirty="0" smtClean="0"/>
              <a:t>encargado </a:t>
            </a:r>
            <a:r>
              <a:rPr lang="es-MX" sz="1500" dirty="0" smtClean="0"/>
              <a:t>contestará </a:t>
            </a:r>
            <a:r>
              <a:rPr lang="es-MX" sz="1500" dirty="0" smtClean="0"/>
              <a:t>NO</a:t>
            </a:r>
            <a:r>
              <a:rPr lang="es-MX" sz="1500" dirty="0" smtClean="0"/>
              <a:t>, </a:t>
            </a:r>
            <a:r>
              <a:rPr lang="es-MX" sz="1500" dirty="0" smtClean="0"/>
              <a:t>esto dará </a:t>
            </a:r>
            <a:r>
              <a:rPr lang="es-MX" sz="1500" dirty="0" smtClean="0"/>
              <a:t>al participante </a:t>
            </a:r>
            <a:r>
              <a:rPr lang="es-MX" sz="1500" dirty="0" smtClean="0"/>
              <a:t>la oportunidad de deslizar una tarjeta del NO sin destruir la torre, </a:t>
            </a:r>
            <a:r>
              <a:rPr lang="es-MX" sz="1500" dirty="0"/>
              <a:t>el objetivo de la dinámica es sacar la tarjeta e ir apilando los vasos uno por </a:t>
            </a:r>
            <a:r>
              <a:rPr lang="es-MX" sz="1500" dirty="0" smtClean="0"/>
              <a:t>uno </a:t>
            </a:r>
            <a:r>
              <a:rPr lang="es-MX" sz="1500" dirty="0"/>
              <a:t>sin que se caigan los vasos al suelo. Se vuelve a levantar la torre si el vaso no cae bien. </a:t>
            </a:r>
            <a:endParaRPr lang="es-MX" sz="1500" dirty="0">
              <a:solidFill>
                <a:srgbClr val="FF0000"/>
              </a:solidFill>
            </a:endParaRPr>
          </a:p>
          <a:p>
            <a:r>
              <a:rPr lang="es-MX" sz="1500" dirty="0">
                <a:solidFill>
                  <a:srgbClr val="FF0000"/>
                </a:solidFill>
              </a:rPr>
              <a:t>Reflexión: </a:t>
            </a:r>
            <a:r>
              <a:rPr lang="es-MX" sz="1500" dirty="0" smtClean="0"/>
              <a:t>Si</a:t>
            </a:r>
            <a:r>
              <a:rPr lang="es-MX" sz="1500" dirty="0" smtClean="0"/>
              <a:t> </a:t>
            </a:r>
            <a:r>
              <a:rPr lang="es-MX" sz="1500" dirty="0"/>
              <a:t>queremos </a:t>
            </a:r>
            <a:r>
              <a:rPr lang="es-MX" sz="1500" dirty="0" smtClean="0"/>
              <a:t>crear entre nosotros una comunicación </a:t>
            </a:r>
            <a:r>
              <a:rPr lang="es-MX" sz="1500" dirty="0" smtClean="0"/>
              <a:t>asertiva, debemos saber </a:t>
            </a:r>
            <a:r>
              <a:rPr lang="es-MX" sz="1500" dirty="0" smtClean="0"/>
              <a:t>expresar  de forma clara y concisa  nuestras </a:t>
            </a:r>
            <a:r>
              <a:rPr lang="es-MX" sz="1500" dirty="0" smtClean="0"/>
              <a:t>respuestas, así </a:t>
            </a:r>
            <a:r>
              <a:rPr lang="es-MX" sz="1500" dirty="0" smtClean="0"/>
              <a:t>como aceptar las idas y respuestas de los otros, sin destruir la torre de la </a:t>
            </a:r>
            <a:r>
              <a:rPr lang="es-MX" sz="1500" dirty="0" smtClean="0"/>
              <a:t>comunicación, amistad y trabajo </a:t>
            </a:r>
            <a:r>
              <a:rPr lang="es-MX" sz="1500" dirty="0" smtClean="0"/>
              <a:t>en </a:t>
            </a:r>
            <a:r>
              <a:rPr lang="es-MX" sz="1500" dirty="0" smtClean="0"/>
              <a:t>equipo. </a:t>
            </a:r>
            <a:endParaRPr lang="es-MX" sz="1500" dirty="0"/>
          </a:p>
        </p:txBody>
      </p:sp>
      <p:sp>
        <p:nvSpPr>
          <p:cNvPr id="4" name="CuadroTexto 3"/>
          <p:cNvSpPr txBox="1"/>
          <p:nvPr/>
        </p:nvSpPr>
        <p:spPr>
          <a:xfrm>
            <a:off x="6495506" y="4851053"/>
            <a:ext cx="2190793" cy="923330"/>
          </a:xfrm>
          <a:prstGeom prst="rect">
            <a:avLst/>
          </a:prstGeom>
          <a:solidFill>
            <a:schemeClr val="accent2"/>
          </a:solidFill>
        </p:spPr>
        <p:txBody>
          <a:bodyPr wrap="square" rtlCol="0">
            <a:spAutoFit/>
          </a:bodyPr>
          <a:lstStyle/>
          <a:p>
            <a:r>
              <a:rPr lang="es-MX" sz="1350" dirty="0">
                <a:solidFill>
                  <a:srgbClr val="FF0000"/>
                </a:solidFill>
              </a:rPr>
              <a:t>Materiales</a:t>
            </a:r>
            <a:r>
              <a:rPr lang="es-MX" sz="1350" dirty="0"/>
              <a:t>: vasos desechables</a:t>
            </a:r>
          </a:p>
          <a:p>
            <a:r>
              <a:rPr lang="es-MX" sz="1350" dirty="0"/>
              <a:t>Tarjetas de papel</a:t>
            </a:r>
          </a:p>
          <a:p>
            <a:r>
              <a:rPr lang="es-MX" sz="1350" dirty="0">
                <a:solidFill>
                  <a:srgbClr val="FF0000"/>
                </a:solidFill>
              </a:rPr>
              <a:t>Duración</a:t>
            </a:r>
            <a:r>
              <a:rPr lang="es-MX" sz="1350" dirty="0"/>
              <a:t>: 20 a 30 minutos</a:t>
            </a:r>
          </a:p>
        </p:txBody>
      </p:sp>
      <p:pic>
        <p:nvPicPr>
          <p:cNvPr id="5" name="Imagen 4"/>
          <p:cNvPicPr>
            <a:picLocks noChangeAspect="1"/>
          </p:cNvPicPr>
          <p:nvPr/>
        </p:nvPicPr>
        <p:blipFill>
          <a:blip r:embed="rId2"/>
          <a:stretch>
            <a:fillRect/>
          </a:stretch>
        </p:blipFill>
        <p:spPr>
          <a:xfrm>
            <a:off x="546381" y="4626170"/>
            <a:ext cx="4090933" cy="1412920"/>
          </a:xfrm>
          <a:prstGeom prst="rect">
            <a:avLst/>
          </a:prstGeom>
        </p:spPr>
      </p:pic>
      <p:sp>
        <p:nvSpPr>
          <p:cNvPr id="6" name="Rectángulo 5"/>
          <p:cNvSpPr/>
          <p:nvPr/>
        </p:nvSpPr>
        <p:spPr>
          <a:xfrm>
            <a:off x="65555" y="899554"/>
            <a:ext cx="1529073" cy="369332"/>
          </a:xfrm>
          <a:prstGeom prst="rect">
            <a:avLst/>
          </a:prstGeom>
          <a:noFill/>
        </p:spPr>
        <p:txBody>
          <a:bodyPr wrap="none" lIns="91440" tIns="45720" rIns="91440" bIns="45720">
            <a:spAutoFit/>
          </a:bodyPr>
          <a:lstStyle/>
          <a:p>
            <a:pPr algn="ctr"/>
            <a:r>
              <a:rPr lang="es-MX" b="1" dirty="0" smtClean="0">
                <a:ln w="0"/>
                <a:solidFill>
                  <a:srgbClr val="7030A0"/>
                </a:solidFill>
              </a:rPr>
              <a:t>ACTIVIDAD 14</a:t>
            </a:r>
            <a:endParaRPr lang="es-MX" b="1" cap="none" spc="0" dirty="0">
              <a:ln w="0"/>
              <a:solidFill>
                <a:srgbClr val="7030A0"/>
              </a:solidFill>
            </a:endParaRPr>
          </a:p>
        </p:txBody>
      </p:sp>
    </p:spTree>
    <p:extLst>
      <p:ext uri="{BB962C8B-B14F-4D97-AF65-F5344CB8AC3E}">
        <p14:creationId xmlns:p14="http://schemas.microsoft.com/office/powerpoint/2010/main" val="30189458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rtl="0"/>
            <a:r>
              <a:rPr lang="es-ES" noProof="0" smtClean="0"/>
              <a:t>p </a:t>
            </a:r>
            <a:fld id="{058DB212-BFA2-403F-85EF-DFD3FF6D973A}" type="slidenum">
              <a:rPr lang="es-ES" b="0" noProof="0" smtClean="0"/>
              <a:pPr rtl="0"/>
              <a:t>31</a:t>
            </a:fld>
            <a:endParaRPr lang="es-ES" b="0" noProof="0"/>
          </a:p>
        </p:txBody>
      </p:sp>
      <p:sp>
        <p:nvSpPr>
          <p:cNvPr id="3" name="Rectángulo 2"/>
          <p:cNvSpPr/>
          <p:nvPr/>
        </p:nvSpPr>
        <p:spPr>
          <a:xfrm>
            <a:off x="538844" y="1465975"/>
            <a:ext cx="7906294" cy="2677656"/>
          </a:xfrm>
          <a:prstGeom prst="rect">
            <a:avLst/>
          </a:prstGeom>
        </p:spPr>
        <p:txBody>
          <a:bodyPr wrap="square">
            <a:spAutoFit/>
          </a:bodyPr>
          <a:lstStyle/>
          <a:p>
            <a:r>
              <a:rPr lang="es-MX" sz="1400" dirty="0">
                <a:solidFill>
                  <a:srgbClr val="FF0000"/>
                </a:solidFill>
              </a:rPr>
              <a:t>Dinámica: </a:t>
            </a:r>
            <a:r>
              <a:rPr lang="es-MX" sz="1400" dirty="0" smtClean="0"/>
              <a:t>Promoviendo </a:t>
            </a:r>
            <a:r>
              <a:rPr lang="es-MX" sz="1400" dirty="0"/>
              <a:t>la </a:t>
            </a:r>
            <a:r>
              <a:rPr lang="es-MX" sz="1400" dirty="0" smtClean="0"/>
              <a:t>paz. </a:t>
            </a:r>
            <a:endParaRPr lang="es-MX" sz="1400" dirty="0"/>
          </a:p>
          <a:p>
            <a:endParaRPr lang="es-MX" sz="1400" dirty="0"/>
          </a:p>
          <a:p>
            <a:pPr algn="just"/>
            <a:r>
              <a:rPr lang="es-MX" sz="1400" dirty="0">
                <a:solidFill>
                  <a:srgbClr val="FF0000"/>
                </a:solidFill>
              </a:rPr>
              <a:t>Objetivo</a:t>
            </a:r>
            <a:r>
              <a:rPr lang="es-MX" sz="1400" dirty="0"/>
              <a:t>: Concientizar en el participante de ser uno </a:t>
            </a:r>
            <a:r>
              <a:rPr lang="es-MX" sz="1400" dirty="0" smtClean="0"/>
              <a:t>más </a:t>
            </a:r>
            <a:r>
              <a:rPr lang="es-MX" sz="1400" dirty="0"/>
              <a:t>de los promotores de la paz en el programa de sana convivencia </a:t>
            </a:r>
            <a:r>
              <a:rPr lang="es-MX" sz="1400" dirty="0" smtClean="0"/>
              <a:t>2019.</a:t>
            </a:r>
          </a:p>
          <a:p>
            <a:endParaRPr lang="es-MX" sz="1400" dirty="0"/>
          </a:p>
          <a:p>
            <a:pPr algn="just"/>
            <a:r>
              <a:rPr lang="es-MX" sz="1400" dirty="0">
                <a:solidFill>
                  <a:srgbClr val="FF0000"/>
                </a:solidFill>
              </a:rPr>
              <a:t>Desarrollo</a:t>
            </a:r>
            <a:r>
              <a:rPr lang="es-MX" sz="1400" dirty="0"/>
              <a:t>: Se formarán equipos según el </a:t>
            </a:r>
            <a:r>
              <a:rPr lang="es-MX" sz="1400" dirty="0" smtClean="0"/>
              <a:t>número </a:t>
            </a:r>
            <a:r>
              <a:rPr lang="es-MX" sz="1400" dirty="0"/>
              <a:t>de </a:t>
            </a:r>
            <a:r>
              <a:rPr lang="es-MX" sz="1400" dirty="0" smtClean="0"/>
              <a:t>participantes y </a:t>
            </a:r>
            <a:r>
              <a:rPr lang="es-MX" sz="1400" dirty="0"/>
              <a:t>a cada integrante se le dará  un globo, el cual inflara dentro </a:t>
            </a:r>
            <a:r>
              <a:rPr lang="es-MX" sz="1400" dirty="0" smtClean="0"/>
              <a:t>del vaso </a:t>
            </a:r>
            <a:r>
              <a:rPr lang="es-MX" sz="1400" dirty="0"/>
              <a:t>para así poder mover el globo hasta el lugar </a:t>
            </a:r>
            <a:r>
              <a:rPr lang="es-MX" sz="1400" dirty="0" smtClean="0"/>
              <a:t>designado, </a:t>
            </a:r>
            <a:r>
              <a:rPr lang="es-MX" sz="1400" dirty="0"/>
              <a:t>donde </a:t>
            </a:r>
            <a:r>
              <a:rPr lang="es-MX" sz="1400" dirty="0" smtClean="0"/>
              <a:t>se hará  </a:t>
            </a:r>
            <a:r>
              <a:rPr lang="es-MX" sz="1400" dirty="0"/>
              <a:t>una pirámide </a:t>
            </a:r>
            <a:r>
              <a:rPr lang="es-MX" sz="1400" dirty="0" smtClean="0"/>
              <a:t>que simbolizará </a:t>
            </a:r>
            <a:r>
              <a:rPr lang="es-MX" sz="1400" dirty="0"/>
              <a:t>a cada persona que </a:t>
            </a:r>
            <a:r>
              <a:rPr lang="es-MX" sz="1400" dirty="0" smtClean="0"/>
              <a:t>se logre concientizar  </a:t>
            </a:r>
            <a:r>
              <a:rPr lang="es-MX" sz="1400" dirty="0"/>
              <a:t>del </a:t>
            </a:r>
            <a:r>
              <a:rPr lang="es-MX" sz="1400" dirty="0" smtClean="0"/>
              <a:t>proyecto.   </a:t>
            </a:r>
            <a:endParaRPr lang="es-MX" sz="1400" dirty="0"/>
          </a:p>
          <a:p>
            <a:pPr algn="just"/>
            <a:endParaRPr lang="es-MX" sz="1400" dirty="0"/>
          </a:p>
          <a:p>
            <a:pPr algn="just"/>
            <a:r>
              <a:rPr lang="es-MX" sz="1400" dirty="0">
                <a:solidFill>
                  <a:srgbClr val="FF0000"/>
                </a:solidFill>
              </a:rPr>
              <a:t>Reflexión</a:t>
            </a:r>
            <a:r>
              <a:rPr lang="es-MX" sz="1400" dirty="0"/>
              <a:t>: </a:t>
            </a:r>
            <a:r>
              <a:rPr lang="es-MX" sz="1400" dirty="0" smtClean="0"/>
              <a:t>Es </a:t>
            </a:r>
            <a:r>
              <a:rPr lang="es-MX" sz="1400" dirty="0"/>
              <a:t>responsabilidad de cada integrante, ser promotor de la paz ,para así crear escuelas y comunidades donde la sana convivencia </a:t>
            </a:r>
            <a:r>
              <a:rPr lang="es-MX" sz="1400" dirty="0" smtClean="0"/>
              <a:t>sea</a:t>
            </a:r>
            <a:r>
              <a:rPr lang="es-MX" sz="1400" dirty="0" smtClean="0"/>
              <a:t> </a:t>
            </a:r>
            <a:r>
              <a:rPr lang="es-MX" sz="1400" dirty="0"/>
              <a:t>primordial para el buen desarrollo de las </a:t>
            </a:r>
            <a:r>
              <a:rPr lang="es-MX" sz="1400" dirty="0" smtClean="0"/>
              <a:t>sociedad.  </a:t>
            </a:r>
            <a:endParaRPr lang="es-MX" sz="1400" dirty="0"/>
          </a:p>
          <a:p>
            <a:pPr algn="just"/>
            <a:r>
              <a:rPr lang="es-MX" sz="1400" dirty="0"/>
              <a:t>No hay camino para la </a:t>
            </a:r>
            <a:r>
              <a:rPr lang="es-MX" sz="1400" dirty="0" smtClean="0"/>
              <a:t>paz, la </a:t>
            </a:r>
            <a:r>
              <a:rPr lang="es-MX" sz="1400" dirty="0"/>
              <a:t>paz es el </a:t>
            </a:r>
            <a:r>
              <a:rPr lang="es-MX" sz="1400" dirty="0" smtClean="0"/>
              <a:t>camino.</a:t>
            </a:r>
            <a:endParaRPr lang="es-MX" sz="1400" dirty="0"/>
          </a:p>
        </p:txBody>
      </p:sp>
      <p:pic>
        <p:nvPicPr>
          <p:cNvPr id="9" name="Imagen 8"/>
          <p:cNvPicPr>
            <a:picLocks noChangeAspect="1"/>
          </p:cNvPicPr>
          <p:nvPr/>
        </p:nvPicPr>
        <p:blipFill>
          <a:blip r:embed="rId2"/>
          <a:stretch>
            <a:fillRect/>
          </a:stretch>
        </p:blipFill>
        <p:spPr>
          <a:xfrm>
            <a:off x="830091" y="4143631"/>
            <a:ext cx="3817416" cy="1840079"/>
          </a:xfrm>
          <a:prstGeom prst="rect">
            <a:avLst/>
          </a:prstGeom>
        </p:spPr>
      </p:pic>
      <p:sp>
        <p:nvSpPr>
          <p:cNvPr id="10" name="Rectángulo 9"/>
          <p:cNvSpPr/>
          <p:nvPr/>
        </p:nvSpPr>
        <p:spPr>
          <a:xfrm>
            <a:off x="6240780" y="4851053"/>
            <a:ext cx="2439488" cy="715581"/>
          </a:xfrm>
          <a:prstGeom prst="rect">
            <a:avLst/>
          </a:prstGeom>
          <a:solidFill>
            <a:schemeClr val="accent2"/>
          </a:solidFill>
        </p:spPr>
        <p:txBody>
          <a:bodyPr wrap="square">
            <a:spAutoFit/>
          </a:bodyPr>
          <a:lstStyle/>
          <a:p>
            <a:r>
              <a:rPr lang="es-MX" sz="1350" dirty="0"/>
              <a:t>Materiales: vasos desechables</a:t>
            </a:r>
          </a:p>
          <a:p>
            <a:r>
              <a:rPr lang="es-MX" sz="1350" dirty="0"/>
              <a:t>Globos  </a:t>
            </a:r>
          </a:p>
          <a:p>
            <a:r>
              <a:rPr lang="es-MX" sz="1350" dirty="0"/>
              <a:t>Duración 15 a 25 minutos </a:t>
            </a:r>
          </a:p>
        </p:txBody>
      </p:sp>
      <p:sp>
        <p:nvSpPr>
          <p:cNvPr id="6" name="Rectángulo 5"/>
          <p:cNvSpPr/>
          <p:nvPr/>
        </p:nvSpPr>
        <p:spPr>
          <a:xfrm>
            <a:off x="65555" y="899554"/>
            <a:ext cx="1529073" cy="369332"/>
          </a:xfrm>
          <a:prstGeom prst="rect">
            <a:avLst/>
          </a:prstGeom>
          <a:noFill/>
        </p:spPr>
        <p:txBody>
          <a:bodyPr wrap="none" lIns="91440" tIns="45720" rIns="91440" bIns="45720">
            <a:spAutoFit/>
          </a:bodyPr>
          <a:lstStyle/>
          <a:p>
            <a:pPr algn="ctr"/>
            <a:r>
              <a:rPr lang="es-MX" b="1" dirty="0" smtClean="0">
                <a:ln w="0"/>
                <a:solidFill>
                  <a:srgbClr val="7030A0"/>
                </a:solidFill>
              </a:rPr>
              <a:t>ACTIVIDAD 15</a:t>
            </a:r>
            <a:endParaRPr lang="es-MX" b="1" cap="none" spc="0" dirty="0">
              <a:ln w="0"/>
              <a:solidFill>
                <a:srgbClr val="7030A0"/>
              </a:solidFill>
            </a:endParaRPr>
          </a:p>
        </p:txBody>
      </p:sp>
    </p:spTree>
    <p:extLst>
      <p:ext uri="{BB962C8B-B14F-4D97-AF65-F5344CB8AC3E}">
        <p14:creationId xmlns:p14="http://schemas.microsoft.com/office/powerpoint/2010/main" val="2808746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27596" y="2967335"/>
            <a:ext cx="2688813" cy="923330"/>
          </a:xfrm>
          <a:prstGeom prst="rect">
            <a:avLst/>
          </a:prstGeom>
          <a:noFill/>
        </p:spPr>
        <p:txBody>
          <a:bodyPr wrap="none" lIns="91440" tIns="45720" rIns="91440" bIns="45720">
            <a:spAutoFit/>
          </a:bodyPr>
          <a:lstStyle/>
          <a:p>
            <a:pPr algn="ctr"/>
            <a:r>
              <a:rPr lang="es-ES" sz="5400" b="0" cap="none" spc="0" dirty="0" smtClean="0">
                <a:ln w="0"/>
                <a:solidFill>
                  <a:schemeClr val="tx1"/>
                </a:solidFill>
                <a:effectLst>
                  <a:outerShdw blurRad="38100" dist="19050" dir="2700000" algn="tl" rotWithShape="0">
                    <a:schemeClr val="dk1">
                      <a:alpha val="40000"/>
                    </a:schemeClr>
                  </a:outerShdw>
                </a:effectLst>
              </a:rPr>
              <a:t>¡Gracias!</a:t>
            </a:r>
            <a:endParaRPr lang="es-E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151679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026158" y="2905158"/>
            <a:ext cx="829994" cy="830997"/>
          </a:xfrm>
          <a:prstGeom prst="rect">
            <a:avLst/>
          </a:prstGeom>
          <a:noFill/>
        </p:spPr>
        <p:txBody>
          <a:bodyPr wrap="square" rtlCol="0">
            <a:spAutoFit/>
          </a:bodyPr>
          <a:lstStyle/>
          <a:p>
            <a:r>
              <a:rPr lang="es-MX" sz="4800" dirty="0" smtClean="0">
                <a:solidFill>
                  <a:srgbClr val="FFFFFF"/>
                </a:solidFill>
              </a:rPr>
              <a:t>vs</a:t>
            </a:r>
            <a:endParaRPr lang="es-MX" sz="4800" dirty="0">
              <a:solidFill>
                <a:srgbClr val="FFFFFF"/>
              </a:solidFill>
            </a:endParaRPr>
          </a:p>
        </p:txBody>
      </p:sp>
      <p:pic>
        <p:nvPicPr>
          <p:cNvPr id="8194" name="Picture 2" descr="Image result for nueva evoluciÃ³n hombre involuciÃ³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5"/>
            <a:ext cx="9144000" cy="5461001"/>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flipH="1">
            <a:off x="1" y="5267470"/>
            <a:ext cx="9143999" cy="707886"/>
          </a:xfrm>
          <a:prstGeom prst="rect">
            <a:avLst/>
          </a:prstGeom>
          <a:noFill/>
        </p:spPr>
        <p:txBody>
          <a:bodyPr wrap="square" rtlCol="0">
            <a:spAutoFit/>
          </a:bodyPr>
          <a:lstStyle/>
          <a:p>
            <a:pPr algn="ctr"/>
            <a:r>
              <a:rPr lang="es-MX" sz="4000" dirty="0" smtClean="0">
                <a:effectLst>
                  <a:outerShdw blurRad="38100" dist="38100" dir="2700000" algn="tl">
                    <a:srgbClr val="000000">
                      <a:alpha val="43137"/>
                    </a:srgbClr>
                  </a:outerShdw>
                </a:effectLst>
                <a:latin typeface="Arial Narrow" panose="020B0606020202030204" pitchFamily="34" charset="0"/>
              </a:rPr>
              <a:t>¿Evolución o Involución?</a:t>
            </a:r>
            <a:endParaRPr lang="es-MX" dirty="0">
              <a:latin typeface="Arial Narrow" panose="020B0606020202030204" pitchFamily="34" charset="0"/>
            </a:endParaRPr>
          </a:p>
        </p:txBody>
      </p:sp>
    </p:spTree>
    <p:extLst>
      <p:ext uri="{BB962C8B-B14F-4D97-AF65-F5344CB8AC3E}">
        <p14:creationId xmlns:p14="http://schemas.microsoft.com/office/powerpoint/2010/main" val="2364371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661C12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55221"/>
            <a:ext cx="9144000" cy="5044621"/>
          </a:xfrm>
          <a:prstGeom prst="rect">
            <a:avLst/>
          </a:prstGeom>
        </p:spPr>
      </p:pic>
    </p:spTree>
    <p:extLst>
      <p:ext uri="{BB962C8B-B14F-4D97-AF65-F5344CB8AC3E}">
        <p14:creationId xmlns:p14="http://schemas.microsoft.com/office/powerpoint/2010/main" val="219586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3333">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misionpazescolar.com/wp-content/uploads/2018/08/logo_misionpaz.png"/>
          <p:cNvPicPr>
            <a:picLocks noChangeAspect="1" noChangeArrowheads="1"/>
          </p:cNvPicPr>
          <p:nvPr/>
        </p:nvPicPr>
        <p:blipFill rotWithShape="1">
          <a:blip r:embed="rId2">
            <a:extLst>
              <a:ext uri="{28A0092B-C50C-407E-A947-70E740481C1C}">
                <a14:useLocalDpi xmlns:a14="http://schemas.microsoft.com/office/drawing/2010/main" val="0"/>
              </a:ext>
            </a:extLst>
          </a:blip>
          <a:srcRect r="69635"/>
          <a:stretch/>
        </p:blipFill>
        <p:spPr bwMode="auto">
          <a:xfrm rot="9506257">
            <a:off x="1417375" y="1383755"/>
            <a:ext cx="3943638" cy="394956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8974" y="876877"/>
            <a:ext cx="5414115" cy="5777924"/>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2127179" y="3153606"/>
            <a:ext cx="4710713" cy="1446550"/>
          </a:xfrm>
          <a:prstGeom prst="rect">
            <a:avLst/>
          </a:prstGeom>
          <a:noFill/>
        </p:spPr>
        <p:txBody>
          <a:bodyPr wrap="none" lIns="91440" tIns="45720" rIns="91440" bIns="45720">
            <a:spAutoFit/>
          </a:bodyPr>
          <a:lstStyle/>
          <a:p>
            <a:pPr algn="ctr"/>
            <a:r>
              <a:rPr lang="es-ES" sz="8800" dirty="0" smtClean="0">
                <a:ln w="0"/>
                <a:solidFill>
                  <a:schemeClr val="bg1">
                    <a:lumMod val="50000"/>
                  </a:schemeClr>
                </a:solidFill>
                <a:latin typeface="Impact" panose="020B0806030902050204" pitchFamily="34" charset="0"/>
              </a:rPr>
              <a:t>“COMPAS”</a:t>
            </a:r>
            <a:endParaRPr lang="es-ES" sz="8800" b="0" cap="none" spc="0" dirty="0">
              <a:ln w="0"/>
              <a:solidFill>
                <a:schemeClr val="bg1">
                  <a:lumMod val="50000"/>
                </a:schemeClr>
              </a:solidFill>
              <a:latin typeface="Impact" panose="020B0806030902050204" pitchFamily="34" charset="0"/>
            </a:endParaRPr>
          </a:p>
        </p:txBody>
      </p:sp>
      <p:sp>
        <p:nvSpPr>
          <p:cNvPr id="24" name="Rectángulo 23"/>
          <p:cNvSpPr/>
          <p:nvPr/>
        </p:nvSpPr>
        <p:spPr>
          <a:xfrm>
            <a:off x="8193637" y="1173382"/>
            <a:ext cx="184730" cy="1200329"/>
          </a:xfrm>
          <a:prstGeom prst="rect">
            <a:avLst/>
          </a:prstGeom>
          <a:noFill/>
        </p:spPr>
        <p:txBody>
          <a:bodyPr wrap="none" lIns="91440" tIns="45720" rIns="91440" bIns="45720">
            <a:spAutoFit/>
          </a:bodyPr>
          <a:lstStyle/>
          <a:p>
            <a:pPr algn="ctr"/>
            <a:endParaRPr lang="es-ES" sz="7200" b="0" cap="none" spc="0" dirty="0">
              <a:ln w="0"/>
              <a:solidFill>
                <a:schemeClr val="tx1">
                  <a:lumMod val="65000"/>
                  <a:lumOff val="35000"/>
                </a:schemeClr>
              </a:solidFill>
              <a:latin typeface="Impact" panose="020B0806030902050204" pitchFamily="34" charset="0"/>
            </a:endParaRPr>
          </a:p>
        </p:txBody>
      </p:sp>
      <p:sp>
        <p:nvSpPr>
          <p:cNvPr id="26" name="Rectángulo 25"/>
          <p:cNvSpPr/>
          <p:nvPr/>
        </p:nvSpPr>
        <p:spPr>
          <a:xfrm>
            <a:off x="2834805" y="2861218"/>
            <a:ext cx="3532314" cy="584775"/>
          </a:xfrm>
          <a:prstGeom prst="rect">
            <a:avLst/>
          </a:prstGeom>
        </p:spPr>
        <p:txBody>
          <a:bodyPr wrap="none">
            <a:spAutoFit/>
          </a:bodyPr>
          <a:lstStyle/>
          <a:p>
            <a:r>
              <a:rPr lang="es-MX" sz="2000" dirty="0" smtClean="0">
                <a:solidFill>
                  <a:schemeClr val="tx1">
                    <a:lumMod val="50000"/>
                    <a:lumOff val="50000"/>
                  </a:schemeClr>
                </a:solidFill>
                <a:latin typeface="Impact" panose="020B0806030902050204" pitchFamily="34" charset="0"/>
              </a:rPr>
              <a:t>EN </a:t>
            </a:r>
            <a:r>
              <a:rPr lang="es-MX" sz="3200" dirty="0" smtClean="0">
                <a:solidFill>
                  <a:schemeClr val="tx1">
                    <a:lumMod val="50000"/>
                    <a:lumOff val="50000"/>
                  </a:schemeClr>
                </a:solidFill>
                <a:latin typeface="Impact" panose="020B0806030902050204" pitchFamily="34" charset="0"/>
              </a:rPr>
              <a:t>#COAHUILA somos</a:t>
            </a:r>
            <a:endParaRPr lang="es-MX" sz="3200" dirty="0">
              <a:solidFill>
                <a:schemeClr val="tx1">
                  <a:lumMod val="50000"/>
                  <a:lumOff val="50000"/>
                </a:schemeClr>
              </a:solidFill>
              <a:latin typeface="Impact" panose="020B0806030902050204" pitchFamily="34" charset="0"/>
            </a:endParaRPr>
          </a:p>
        </p:txBody>
      </p:sp>
      <p:sp>
        <p:nvSpPr>
          <p:cNvPr id="2" name="Rectángulo 1"/>
          <p:cNvSpPr/>
          <p:nvPr/>
        </p:nvSpPr>
        <p:spPr>
          <a:xfrm rot="20814775">
            <a:off x="3763707" y="3205327"/>
            <a:ext cx="798617" cy="1569660"/>
          </a:xfrm>
          <a:prstGeom prst="rect">
            <a:avLst/>
          </a:prstGeom>
        </p:spPr>
        <p:txBody>
          <a:bodyPr wrap="none">
            <a:spAutoFit/>
          </a:bodyPr>
          <a:lstStyle/>
          <a:p>
            <a:r>
              <a:rPr lang="es-ES" sz="9600" b="1" dirty="0">
                <a:ln w="0"/>
                <a:solidFill>
                  <a:srgbClr val="EC008C"/>
                </a:solidFill>
                <a:latin typeface="Freestyle Script" panose="030804020302050B0404" pitchFamily="66" charset="0"/>
              </a:rPr>
              <a:t>N</a:t>
            </a:r>
            <a:endParaRPr lang="es-MX" sz="9600" b="1" dirty="0">
              <a:solidFill>
                <a:srgbClr val="EC008C"/>
              </a:solidFill>
              <a:latin typeface="Freestyle Script" panose="030804020302050B0404" pitchFamily="66" charset="0"/>
            </a:endParaRPr>
          </a:p>
        </p:txBody>
      </p:sp>
      <p:sp>
        <p:nvSpPr>
          <p:cNvPr id="3" name="Rectángulo 2"/>
          <p:cNvSpPr/>
          <p:nvPr/>
        </p:nvSpPr>
        <p:spPr>
          <a:xfrm>
            <a:off x="4485740" y="3044894"/>
            <a:ext cx="482824" cy="1569660"/>
          </a:xfrm>
          <a:prstGeom prst="rect">
            <a:avLst/>
          </a:prstGeom>
        </p:spPr>
        <p:txBody>
          <a:bodyPr wrap="none">
            <a:spAutoFit/>
          </a:bodyPr>
          <a:lstStyle/>
          <a:p>
            <a:r>
              <a:rPr lang="es-ES" sz="9600" dirty="0" smtClean="0">
                <a:ln w="0"/>
                <a:solidFill>
                  <a:srgbClr val="EC008C"/>
                </a:solidFill>
                <a:latin typeface="Freestyle Script" panose="030804020302050B0404" pitchFamily="66" charset="0"/>
              </a:rPr>
              <a:t>-</a:t>
            </a:r>
            <a:endParaRPr lang="es-MX" sz="9600" dirty="0">
              <a:solidFill>
                <a:srgbClr val="EC008C"/>
              </a:solidFill>
              <a:latin typeface="Freestyle Script" panose="030804020302050B0404" pitchFamily="66" charset="0"/>
            </a:endParaRPr>
          </a:p>
        </p:txBody>
      </p:sp>
      <p:sp>
        <p:nvSpPr>
          <p:cNvPr id="10" name="Rectángulo 9"/>
          <p:cNvSpPr/>
          <p:nvPr/>
        </p:nvSpPr>
        <p:spPr>
          <a:xfrm>
            <a:off x="2578613" y="4306433"/>
            <a:ext cx="4044697" cy="523220"/>
          </a:xfrm>
          <a:prstGeom prst="rect">
            <a:avLst/>
          </a:prstGeom>
        </p:spPr>
        <p:txBody>
          <a:bodyPr wrap="none">
            <a:spAutoFit/>
          </a:bodyPr>
          <a:lstStyle/>
          <a:p>
            <a:r>
              <a:rPr lang="es-ES" sz="2800" dirty="0" smtClean="0">
                <a:ln w="0"/>
                <a:solidFill>
                  <a:schemeClr val="tx1">
                    <a:lumMod val="65000"/>
                    <a:lumOff val="35000"/>
                  </a:schemeClr>
                </a:solidFill>
                <a:latin typeface="Impact" panose="020B0806030902050204" pitchFamily="34" charset="0"/>
              </a:rPr>
              <a:t>Promotores de Paz Escolar</a:t>
            </a:r>
            <a:endParaRPr lang="es-MX" sz="2800" dirty="0"/>
          </a:p>
        </p:txBody>
      </p:sp>
      <p:sp>
        <p:nvSpPr>
          <p:cNvPr id="11" name="Rectángulo 10"/>
          <p:cNvSpPr/>
          <p:nvPr/>
        </p:nvSpPr>
        <p:spPr>
          <a:xfrm rot="20804529">
            <a:off x="5729237" y="3205327"/>
            <a:ext cx="659155" cy="1569660"/>
          </a:xfrm>
          <a:prstGeom prst="rect">
            <a:avLst/>
          </a:prstGeom>
        </p:spPr>
        <p:txBody>
          <a:bodyPr wrap="none">
            <a:spAutoFit/>
          </a:bodyPr>
          <a:lstStyle/>
          <a:p>
            <a:r>
              <a:rPr lang="es-ES" sz="9600" dirty="0">
                <a:ln w="0"/>
                <a:solidFill>
                  <a:srgbClr val="EC008C"/>
                </a:solidFill>
                <a:latin typeface="Freestyle Script" panose="030804020302050B0404" pitchFamily="66" charset="0"/>
              </a:rPr>
              <a:t>Z</a:t>
            </a:r>
            <a:endParaRPr lang="es-MX" sz="9600" dirty="0">
              <a:solidFill>
                <a:srgbClr val="EC008C"/>
              </a:solidFill>
              <a:latin typeface="Freestyle Script" panose="030804020302050B0404" pitchFamily="66" charset="0"/>
            </a:endParaRPr>
          </a:p>
        </p:txBody>
      </p:sp>
    </p:spTree>
    <p:extLst>
      <p:ext uri="{BB962C8B-B14F-4D97-AF65-F5344CB8AC3E}">
        <p14:creationId xmlns:p14="http://schemas.microsoft.com/office/powerpoint/2010/main" val="14170588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lamada rectangular 2"/>
          <p:cNvSpPr/>
          <p:nvPr/>
        </p:nvSpPr>
        <p:spPr>
          <a:xfrm>
            <a:off x="3669575" y="1568087"/>
            <a:ext cx="4732019" cy="2723606"/>
          </a:xfrm>
          <a:prstGeom prst="wedgeRectCallout">
            <a:avLst>
              <a:gd name="adj1" fmla="val -33363"/>
              <a:gd name="adj2" fmla="val 86421"/>
            </a:avLst>
          </a:prstGeom>
          <a:solidFill>
            <a:schemeClr val="tx1"/>
          </a:solidFill>
          <a:ln>
            <a:no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100" b="1" dirty="0">
              <a:effectLst>
                <a:outerShdw blurRad="38100" dist="38100" dir="2700000" algn="tl">
                  <a:srgbClr val="000000">
                    <a:alpha val="43137"/>
                  </a:srgbClr>
                </a:outerShdw>
              </a:effectLst>
              <a:latin typeface="Bradley Hand ITC" panose="03070402050302030203" pitchFamily="66" charset="0"/>
            </a:endParaRPr>
          </a:p>
          <a:p>
            <a:pPr algn="ctr"/>
            <a:r>
              <a:rPr lang="es-MX" sz="3000" dirty="0">
                <a:effectLst>
                  <a:outerShdw blurRad="38100" dist="38100" dir="2700000" algn="tl">
                    <a:srgbClr val="000000">
                      <a:alpha val="43137"/>
                    </a:srgbClr>
                  </a:outerShdw>
                </a:effectLst>
                <a:latin typeface="Bahnschrift SemiLight" panose="020B0502040204020203" pitchFamily="34" charset="0"/>
              </a:rPr>
              <a:t>¿ Que es peor, no intentarlo, o </a:t>
            </a:r>
            <a:r>
              <a:rPr lang="es-MX" sz="3000" dirty="0" smtClean="0">
                <a:effectLst>
                  <a:outerShdw blurRad="38100" dist="38100" dir="2700000" algn="tl">
                    <a:srgbClr val="000000">
                      <a:alpha val="43137"/>
                    </a:srgbClr>
                  </a:outerShdw>
                </a:effectLst>
                <a:latin typeface="Bahnschrift SemiLight" panose="020B0502040204020203" pitchFamily="34" charset="0"/>
              </a:rPr>
              <a:t>no haberlo  </a:t>
            </a:r>
            <a:r>
              <a:rPr lang="es-MX" sz="3000" dirty="0">
                <a:effectLst>
                  <a:outerShdw blurRad="38100" dist="38100" dir="2700000" algn="tl">
                    <a:srgbClr val="000000">
                      <a:alpha val="43137"/>
                    </a:srgbClr>
                  </a:outerShdw>
                </a:effectLst>
                <a:latin typeface="Bahnschrift SemiLight" panose="020B0502040204020203" pitchFamily="34" charset="0"/>
              </a:rPr>
              <a:t>conseguido? </a:t>
            </a:r>
          </a:p>
          <a:p>
            <a:pPr algn="ctr"/>
            <a:endParaRPr lang="es-MX" sz="2100" b="1" dirty="0">
              <a:effectLst>
                <a:outerShdw blurRad="38100" dist="38100" dir="2700000" algn="tl">
                  <a:srgbClr val="000000">
                    <a:alpha val="43137"/>
                  </a:srgbClr>
                </a:outerShdw>
              </a:effectLst>
              <a:latin typeface="Bradley Hand ITC" panose="03070402050302030203" pitchFamily="66" charset="0"/>
            </a:endParaRPr>
          </a:p>
          <a:p>
            <a:pPr algn="ctr"/>
            <a:r>
              <a:rPr lang="es-MX" sz="2100" dirty="0">
                <a:effectLst>
                  <a:outerShdw blurRad="38100" dist="38100" dir="2700000" algn="tl">
                    <a:srgbClr val="000000">
                      <a:alpha val="43137"/>
                    </a:srgbClr>
                  </a:outerShdw>
                </a:effectLst>
                <a:latin typeface="Impact" panose="020B0806030902050204" pitchFamily="34" charset="0"/>
              </a:rPr>
              <a:t>Lo peor  es intentarlo,  lograrlo </a:t>
            </a:r>
            <a:r>
              <a:rPr lang="es-MX" sz="2100" dirty="0" smtClean="0">
                <a:effectLst>
                  <a:outerShdw blurRad="38100" dist="38100" dir="2700000" algn="tl">
                    <a:srgbClr val="000000">
                      <a:alpha val="43137"/>
                    </a:srgbClr>
                  </a:outerShdw>
                </a:effectLst>
                <a:latin typeface="Impact" panose="020B0806030902050204" pitchFamily="34" charset="0"/>
              </a:rPr>
              <a:t>y </a:t>
            </a:r>
            <a:r>
              <a:rPr lang="es-MX" sz="2100" dirty="0">
                <a:effectLst>
                  <a:outerShdw blurRad="38100" dist="38100" dir="2700000" algn="tl">
                    <a:srgbClr val="000000">
                      <a:alpha val="43137"/>
                    </a:srgbClr>
                  </a:outerShdw>
                </a:effectLst>
                <a:latin typeface="Impact" panose="020B0806030902050204" pitchFamily="34" charset="0"/>
              </a:rPr>
              <a:t>por no </a:t>
            </a:r>
            <a:r>
              <a:rPr lang="es-MX" sz="2100" dirty="0">
                <a:solidFill>
                  <a:srgbClr val="C00000"/>
                </a:solidFill>
                <a:latin typeface="Impact" panose="020B0806030902050204" pitchFamily="34" charset="0"/>
              </a:rPr>
              <a:t>cuidarlo</a:t>
            </a:r>
            <a:r>
              <a:rPr lang="es-MX" sz="2100" dirty="0">
                <a:effectLst>
                  <a:outerShdw blurRad="38100" dist="38100" dir="2700000" algn="tl">
                    <a:srgbClr val="000000">
                      <a:alpha val="43137"/>
                    </a:srgbClr>
                  </a:outerShdw>
                </a:effectLst>
                <a:latin typeface="Impact" panose="020B0806030902050204" pitchFamily="34" charset="0"/>
              </a:rPr>
              <a:t> darlo por  </a:t>
            </a:r>
            <a:r>
              <a:rPr lang="es-MX" sz="2100" dirty="0" smtClean="0">
                <a:effectLst>
                  <a:outerShdw blurRad="38100" dist="38100" dir="2700000" algn="tl">
                    <a:srgbClr val="000000">
                      <a:alpha val="43137"/>
                    </a:srgbClr>
                  </a:outerShdw>
                </a:effectLst>
                <a:latin typeface="Impact" panose="020B0806030902050204" pitchFamily="34" charset="0"/>
              </a:rPr>
              <a:t>perdido…</a:t>
            </a:r>
            <a:endParaRPr lang="es-MX" sz="2100" dirty="0">
              <a:effectLst>
                <a:outerShdw blurRad="38100" dist="38100" dir="2700000" algn="tl">
                  <a:srgbClr val="000000">
                    <a:alpha val="43137"/>
                  </a:srgbClr>
                </a:outerShdw>
              </a:effectLst>
              <a:latin typeface="Impact" panose="020B0806030902050204" pitchFamily="34" charset="0"/>
            </a:endParaRPr>
          </a:p>
          <a:p>
            <a:pPr algn="ctr"/>
            <a:endParaRPr lang="es-MX" sz="135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14" y="1349236"/>
            <a:ext cx="3707724" cy="4709812"/>
          </a:xfrm>
          <a:prstGeom prst="rect">
            <a:avLst/>
          </a:prstGeom>
        </p:spPr>
      </p:pic>
    </p:spTree>
    <p:extLst>
      <p:ext uri="{BB962C8B-B14F-4D97-AF65-F5344CB8AC3E}">
        <p14:creationId xmlns:p14="http://schemas.microsoft.com/office/powerpoint/2010/main" val="417011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0" presetClass="path" presetSubtype="0" accel="50000" decel="50000" fill="hold" nodeType="withEffect">
                                  <p:stCondLst>
                                    <p:cond delay="0"/>
                                  </p:stCondLst>
                                  <p:childTnLst>
                                    <p:animMotion origin="layout" path="M 0 0 L 0.88403 0.00903 L 0.89097 0.01227 " pathEditMode="relative" ptsTypes="AAA">
                                      <p:cBhvr>
                                        <p:cTn id="9"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325" y="2129915"/>
            <a:ext cx="3895349" cy="1789273"/>
          </a:xfrm>
          <a:prstGeom prst="rect">
            <a:avLst/>
          </a:prstGeom>
        </p:spPr>
      </p:pic>
      <p:pic>
        <p:nvPicPr>
          <p:cNvPr id="5" name="Imagen 4"/>
          <p:cNvPicPr>
            <a:picLocks noChangeAspect="1"/>
          </p:cNvPicPr>
          <p:nvPr/>
        </p:nvPicPr>
        <p:blipFill>
          <a:blip r:embed="rId3"/>
          <a:stretch>
            <a:fillRect/>
          </a:stretch>
        </p:blipFill>
        <p:spPr>
          <a:xfrm>
            <a:off x="4983145" y="1650474"/>
            <a:ext cx="4160855" cy="3263301"/>
          </a:xfrm>
          <a:prstGeom prst="rect">
            <a:avLst/>
          </a:prstGeom>
        </p:spPr>
      </p:pic>
      <p:sp>
        <p:nvSpPr>
          <p:cNvPr id="6" name="Rectángulo 5"/>
          <p:cNvSpPr/>
          <p:nvPr/>
        </p:nvSpPr>
        <p:spPr>
          <a:xfrm>
            <a:off x="1329563" y="3919187"/>
            <a:ext cx="2188420" cy="1323439"/>
          </a:xfrm>
          <a:prstGeom prst="rect">
            <a:avLst/>
          </a:prstGeom>
          <a:noFill/>
        </p:spPr>
        <p:txBody>
          <a:bodyPr wrap="none" lIns="91440" tIns="45720" rIns="91440" bIns="45720">
            <a:spAutoFit/>
          </a:bodyPr>
          <a:lstStyle/>
          <a:p>
            <a:pPr algn="ctr"/>
            <a:r>
              <a:rPr lang="es-ES" sz="8000" b="0" cap="none" spc="0" dirty="0" smtClean="0">
                <a:ln w="0"/>
                <a:solidFill>
                  <a:srgbClr val="DED101"/>
                </a:solidFill>
                <a:latin typeface="Impact" panose="020B0806030902050204" pitchFamily="34" charset="0"/>
              </a:rPr>
              <a:t>2018</a:t>
            </a:r>
            <a:endParaRPr lang="es-ES" sz="8000" b="0" cap="none" spc="0" dirty="0">
              <a:ln w="0"/>
              <a:solidFill>
                <a:srgbClr val="DED101"/>
              </a:solidFill>
              <a:latin typeface="Impact" panose="020B0806030902050204" pitchFamily="34" charset="0"/>
            </a:endParaRPr>
          </a:p>
        </p:txBody>
      </p:sp>
      <p:sp>
        <p:nvSpPr>
          <p:cNvPr id="7" name="Rectángulo 6"/>
          <p:cNvSpPr/>
          <p:nvPr/>
        </p:nvSpPr>
        <p:spPr>
          <a:xfrm>
            <a:off x="5482403" y="3919187"/>
            <a:ext cx="2196435" cy="1323439"/>
          </a:xfrm>
          <a:prstGeom prst="rect">
            <a:avLst/>
          </a:prstGeom>
          <a:noFill/>
        </p:spPr>
        <p:txBody>
          <a:bodyPr wrap="none" lIns="91440" tIns="45720" rIns="91440" bIns="45720">
            <a:spAutoFit/>
          </a:bodyPr>
          <a:lstStyle/>
          <a:p>
            <a:pPr algn="ctr"/>
            <a:r>
              <a:rPr lang="es-ES" sz="8000" b="0" cap="none" spc="0" dirty="0" smtClean="0">
                <a:ln w="0"/>
                <a:solidFill>
                  <a:srgbClr val="8DC54C"/>
                </a:solidFill>
                <a:latin typeface="Impact" panose="020B0806030902050204" pitchFamily="34" charset="0"/>
              </a:rPr>
              <a:t>2</a:t>
            </a:r>
            <a:r>
              <a:rPr lang="es-ES" sz="8000" b="0" cap="none" spc="0" dirty="0" smtClean="0">
                <a:ln w="0"/>
                <a:solidFill>
                  <a:srgbClr val="FCCE3E"/>
                </a:solidFill>
                <a:latin typeface="Impact" panose="020B0806030902050204" pitchFamily="34" charset="0"/>
              </a:rPr>
              <a:t>0</a:t>
            </a:r>
            <a:r>
              <a:rPr lang="es-ES" sz="8000" b="0" cap="none" spc="0" dirty="0" smtClean="0">
                <a:ln w="0"/>
                <a:solidFill>
                  <a:srgbClr val="EC008C"/>
                </a:solidFill>
                <a:latin typeface="Impact" panose="020B0806030902050204" pitchFamily="34" charset="0"/>
              </a:rPr>
              <a:t>1</a:t>
            </a:r>
            <a:r>
              <a:rPr lang="es-ES" sz="8000" b="0" cap="none" spc="0" dirty="0" smtClean="0">
                <a:ln w="0"/>
                <a:solidFill>
                  <a:srgbClr val="18C3E6"/>
                </a:solidFill>
                <a:latin typeface="Impact" panose="020B0806030902050204" pitchFamily="34" charset="0"/>
              </a:rPr>
              <a:t>9</a:t>
            </a:r>
            <a:endParaRPr lang="es-ES" sz="8000" b="0" cap="none" spc="0" dirty="0">
              <a:ln w="0"/>
              <a:solidFill>
                <a:srgbClr val="18C3E6"/>
              </a:solidFill>
              <a:latin typeface="Impact" panose="020B0806030902050204" pitchFamily="34" charset="0"/>
            </a:endParaRPr>
          </a:p>
        </p:txBody>
      </p:sp>
    </p:spTree>
    <p:extLst>
      <p:ext uri="{BB962C8B-B14F-4D97-AF65-F5344CB8AC3E}">
        <p14:creationId xmlns:p14="http://schemas.microsoft.com/office/powerpoint/2010/main" val="562650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23141" y="935335"/>
            <a:ext cx="4526753" cy="923330"/>
          </a:xfrm>
          <a:prstGeom prst="rect">
            <a:avLst/>
          </a:prstGeom>
          <a:noFill/>
        </p:spPr>
        <p:txBody>
          <a:bodyPr wrap="none" lIns="91440" tIns="45720" rIns="91440" bIns="45720">
            <a:spAutoFit/>
          </a:bodyPr>
          <a:lstStyle/>
          <a:p>
            <a:pPr algn="ctr"/>
            <a:r>
              <a:rPr lang="es-ES" sz="5400" dirty="0">
                <a:ln w="0"/>
                <a:effectLst>
                  <a:outerShdw blurRad="38100" dist="19050" dir="2700000" algn="tl" rotWithShape="0">
                    <a:schemeClr val="dk1">
                      <a:alpha val="40000"/>
                    </a:schemeClr>
                  </a:outerShdw>
                </a:effectLst>
              </a:rPr>
              <a:t>¿</a:t>
            </a:r>
            <a:r>
              <a:rPr lang="es-ES" sz="5400" b="0" cap="none" spc="0" dirty="0" smtClean="0">
                <a:ln w="0"/>
                <a:solidFill>
                  <a:schemeClr val="tx1"/>
                </a:solidFill>
                <a:effectLst>
                  <a:outerShdw blurRad="38100" dist="19050" dir="2700000" algn="tl" rotWithShape="0">
                    <a:schemeClr val="dk1">
                      <a:alpha val="40000"/>
                    </a:schemeClr>
                  </a:outerShdw>
                </a:effectLst>
              </a:rPr>
              <a:t>Qué es la Paz?</a:t>
            </a:r>
            <a:endParaRPr lang="es-ES" sz="5400" b="0" cap="none" spc="0" dirty="0">
              <a:ln w="0"/>
              <a:solidFill>
                <a:schemeClr val="tx1"/>
              </a:solidFill>
              <a:effectLst>
                <a:outerShdw blurRad="38100" dist="19050" dir="2700000" algn="tl" rotWithShape="0">
                  <a:schemeClr val="dk1">
                    <a:alpha val="40000"/>
                  </a:schemeClr>
                </a:outerShdw>
              </a:effectLst>
            </a:endParaRPr>
          </a:p>
        </p:txBody>
      </p:sp>
      <p:sp>
        <p:nvSpPr>
          <p:cNvPr id="3" name="Rectángulo 2"/>
          <p:cNvSpPr/>
          <p:nvPr/>
        </p:nvSpPr>
        <p:spPr>
          <a:xfrm>
            <a:off x="2497312" y="2567580"/>
            <a:ext cx="4572000" cy="1200329"/>
          </a:xfrm>
          <a:prstGeom prst="rect">
            <a:avLst/>
          </a:prstGeom>
        </p:spPr>
        <p:txBody>
          <a:bodyPr>
            <a:spAutoFit/>
          </a:bodyPr>
          <a:lstStyle/>
          <a:p>
            <a:r>
              <a:rPr lang="es-MX" dirty="0">
                <a:solidFill>
                  <a:srgbClr val="222222"/>
                </a:solidFill>
                <a:latin typeface="arial" panose="020B0604020202020204" pitchFamily="34" charset="0"/>
              </a:rPr>
              <a:t>Paz, definida en sentido positivo, es un estado a nivel social o personal, en el cual se encuentran en equilibrio y estabilidad las partes de una unidad.</a:t>
            </a:r>
            <a:endParaRPr lang="es-MX" dirty="0"/>
          </a:p>
        </p:txBody>
      </p:sp>
    </p:spTree>
    <p:extLst>
      <p:ext uri="{BB962C8B-B14F-4D97-AF65-F5344CB8AC3E}">
        <p14:creationId xmlns:p14="http://schemas.microsoft.com/office/powerpoint/2010/main" val="24230011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1436</TotalTime>
  <Words>2821</Words>
  <Application>Microsoft Office PowerPoint</Application>
  <PresentationFormat>Carta (216 x 279 mm)</PresentationFormat>
  <Paragraphs>208</Paragraphs>
  <Slides>32</Slides>
  <Notes>1</Notes>
  <HiddenSlides>0</HiddenSlides>
  <MMClips>3</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32</vt:i4>
      </vt:variant>
    </vt:vector>
  </HeadingPairs>
  <TitlesOfParts>
    <vt:vector size="45" baseType="lpstr">
      <vt:lpstr>Aharoni</vt:lpstr>
      <vt:lpstr>Arial</vt:lpstr>
      <vt:lpstr>Arial</vt:lpstr>
      <vt:lpstr>Arial Narrow</vt:lpstr>
      <vt:lpstr>Bahnschrift SemiLight</vt:lpstr>
      <vt:lpstr>Bradley Hand ITC</vt:lpstr>
      <vt:lpstr>Calibri</vt:lpstr>
      <vt:lpstr>Calibri Light</vt:lpstr>
      <vt:lpstr>Freestyle Script</vt:lpstr>
      <vt:lpstr>Impact</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dc:creator>
  <cp:lastModifiedBy>Victoria Cepeda</cp:lastModifiedBy>
  <cp:revision>77</cp:revision>
  <dcterms:created xsi:type="dcterms:W3CDTF">2019-09-22T02:31:27Z</dcterms:created>
  <dcterms:modified xsi:type="dcterms:W3CDTF">2019-09-23T16:52:03Z</dcterms:modified>
</cp:coreProperties>
</file>