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4"/>
  </p:handoutMasterIdLst>
  <p:sldIdLst>
    <p:sldId id="310" r:id="rId2"/>
    <p:sldId id="304" r:id="rId3"/>
    <p:sldId id="373" r:id="rId4"/>
    <p:sldId id="303" r:id="rId5"/>
    <p:sldId id="400" r:id="rId6"/>
    <p:sldId id="311" r:id="rId7"/>
    <p:sldId id="312" r:id="rId8"/>
    <p:sldId id="346" r:id="rId9"/>
    <p:sldId id="332" r:id="rId10"/>
    <p:sldId id="347" r:id="rId11"/>
    <p:sldId id="348" r:id="rId12"/>
    <p:sldId id="314" r:id="rId13"/>
    <p:sldId id="313" r:id="rId14"/>
    <p:sldId id="355" r:id="rId15"/>
    <p:sldId id="333" r:id="rId16"/>
    <p:sldId id="399" r:id="rId17"/>
    <p:sldId id="357" r:id="rId18"/>
    <p:sldId id="349" r:id="rId19"/>
    <p:sldId id="391" r:id="rId20"/>
    <p:sldId id="394" r:id="rId21"/>
    <p:sldId id="350" r:id="rId22"/>
    <p:sldId id="351" r:id="rId23"/>
    <p:sldId id="358" r:id="rId24"/>
    <p:sldId id="359" r:id="rId25"/>
    <p:sldId id="360" r:id="rId26"/>
    <p:sldId id="361" r:id="rId27"/>
    <p:sldId id="362" r:id="rId28"/>
    <p:sldId id="363" r:id="rId29"/>
    <p:sldId id="365" r:id="rId30"/>
    <p:sldId id="367" r:id="rId31"/>
    <p:sldId id="369" r:id="rId32"/>
    <p:sldId id="371" r:id="rId33"/>
    <p:sldId id="375" r:id="rId34"/>
    <p:sldId id="377" r:id="rId35"/>
    <p:sldId id="379" r:id="rId36"/>
    <p:sldId id="382" r:id="rId37"/>
    <p:sldId id="384" r:id="rId38"/>
    <p:sldId id="386" r:id="rId39"/>
    <p:sldId id="389" r:id="rId40"/>
    <p:sldId id="316" r:id="rId41"/>
    <p:sldId id="318" r:id="rId42"/>
    <p:sldId id="396" r:id="rId43"/>
  </p:sldIdLst>
  <p:sldSz cx="9144000" cy="6858000" type="screen4x3"/>
  <p:notesSz cx="7010400" cy="92233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00"/>
    <a:srgbClr val="8C2845"/>
    <a:srgbClr val="FF3333"/>
    <a:srgbClr val="8D71B8"/>
    <a:srgbClr val="00918E"/>
    <a:srgbClr val="CB496E"/>
    <a:srgbClr val="FF6600"/>
    <a:srgbClr val="2B2012"/>
    <a:srgbClr val="56381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410EA3-78CF-401A-B977-DD19FE8BE7BA}" type="doc">
      <dgm:prSet loTypeId="urn:microsoft.com/office/officeart/2005/8/layout/matrix1" loCatId="matrix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31E9C4C-380B-410E-B25B-5A27C80B9962}">
      <dgm:prSet phldrT="[Texto]" custT="1"/>
      <dgm:spPr/>
      <dgm:t>
        <a:bodyPr/>
        <a:lstStyle/>
        <a:p>
          <a:r>
            <a:rPr lang="es-MX" sz="1800" b="1">
              <a:latin typeface="Montserrat" panose="00000500000000000000" pitchFamily="2" charset="0"/>
            </a:rPr>
            <a:t>Principales caracterís-ticas</a:t>
          </a:r>
          <a:endParaRPr lang="es-MX" sz="1800" b="1" dirty="0">
            <a:latin typeface="Montserrat" panose="00000500000000000000" pitchFamily="2" charset="0"/>
          </a:endParaRPr>
        </a:p>
      </dgm:t>
    </dgm:pt>
    <dgm:pt modelId="{35241ADC-EC64-4D16-9418-BF3473557C50}" type="parTrans" cxnId="{FF535181-5040-4850-A6E6-C3FCE9498F6D}">
      <dgm:prSet/>
      <dgm:spPr/>
      <dgm:t>
        <a:bodyPr/>
        <a:lstStyle/>
        <a:p>
          <a:endParaRPr lang="es-MX"/>
        </a:p>
      </dgm:t>
    </dgm:pt>
    <dgm:pt modelId="{58BE0BF1-F1E5-401B-AF53-0144142121EC}" type="sibTrans" cxnId="{FF535181-5040-4850-A6E6-C3FCE9498F6D}">
      <dgm:prSet/>
      <dgm:spPr/>
      <dgm:t>
        <a:bodyPr/>
        <a:lstStyle/>
        <a:p>
          <a:endParaRPr lang="es-MX"/>
        </a:p>
      </dgm:t>
    </dgm:pt>
    <dgm:pt modelId="{8D91D65F-7225-4FB5-9348-198CDA27AD00}">
      <dgm:prSet phldrT="[Texto]" custT="1"/>
      <dgm:spPr/>
      <dgm:t>
        <a:bodyPr/>
        <a:lstStyle/>
        <a:p>
          <a:r>
            <a:rPr lang="es-MX" sz="1600" dirty="0">
              <a:latin typeface="Montserrat" panose="00000500000000000000" pitchFamily="2" charset="0"/>
            </a:rPr>
            <a:t>Se sustenta en el respeto a la dignidad de la persona y a la libre expresión. </a:t>
          </a:r>
        </a:p>
      </dgm:t>
    </dgm:pt>
    <dgm:pt modelId="{C5CBC6C7-9B7B-431A-8031-3C67E5A5D7A3}" type="parTrans" cxnId="{2453847B-C244-425F-899D-7BC3B8F69661}">
      <dgm:prSet/>
      <dgm:spPr/>
      <dgm:t>
        <a:bodyPr/>
        <a:lstStyle/>
        <a:p>
          <a:endParaRPr lang="es-MX"/>
        </a:p>
      </dgm:t>
    </dgm:pt>
    <dgm:pt modelId="{3171DCBF-57BE-4B6E-A763-7C6A68F8732A}" type="sibTrans" cxnId="{2453847B-C244-425F-899D-7BC3B8F69661}">
      <dgm:prSet/>
      <dgm:spPr/>
      <dgm:t>
        <a:bodyPr/>
        <a:lstStyle/>
        <a:p>
          <a:endParaRPr lang="es-MX"/>
        </a:p>
      </dgm:t>
    </dgm:pt>
    <dgm:pt modelId="{48D00390-E935-480A-B75B-5CBFF3992D35}">
      <dgm:prSet phldrT="[Texto]" phldr="1"/>
      <dgm:spPr/>
      <dgm:t>
        <a:bodyPr/>
        <a:lstStyle/>
        <a:p>
          <a:endParaRPr lang="es-MX" dirty="0"/>
        </a:p>
      </dgm:t>
    </dgm:pt>
    <dgm:pt modelId="{9F94159A-5934-4C3B-9B10-3C672B5AEA39}" type="parTrans" cxnId="{9281EDA2-4E75-4B42-A6BF-C5668490ACB0}">
      <dgm:prSet/>
      <dgm:spPr/>
      <dgm:t>
        <a:bodyPr/>
        <a:lstStyle/>
        <a:p>
          <a:endParaRPr lang="es-MX"/>
        </a:p>
      </dgm:t>
    </dgm:pt>
    <dgm:pt modelId="{6D24E381-0C2C-459B-979F-5FAB5507DB42}" type="sibTrans" cxnId="{9281EDA2-4E75-4B42-A6BF-C5668490ACB0}">
      <dgm:prSet/>
      <dgm:spPr/>
      <dgm:t>
        <a:bodyPr/>
        <a:lstStyle/>
        <a:p>
          <a:endParaRPr lang="es-MX"/>
        </a:p>
      </dgm:t>
    </dgm:pt>
    <dgm:pt modelId="{E4D5EC40-4D97-412F-B99C-99288C30AB78}">
      <dgm:prSet phldrT="[Texto]" phldr="1"/>
      <dgm:spPr/>
      <dgm:t>
        <a:bodyPr/>
        <a:lstStyle/>
        <a:p>
          <a:endParaRPr lang="es-MX" dirty="0"/>
        </a:p>
      </dgm:t>
    </dgm:pt>
    <dgm:pt modelId="{789BB893-A8C4-4941-81FE-889F3867C82A}" type="parTrans" cxnId="{8505BA7A-95CA-479A-9DF1-5BFB4499BF56}">
      <dgm:prSet/>
      <dgm:spPr/>
      <dgm:t>
        <a:bodyPr/>
        <a:lstStyle/>
        <a:p>
          <a:endParaRPr lang="es-MX"/>
        </a:p>
      </dgm:t>
    </dgm:pt>
    <dgm:pt modelId="{283AB7D3-A48D-498C-AFDE-FB0496E59707}" type="sibTrans" cxnId="{8505BA7A-95CA-479A-9DF1-5BFB4499BF56}">
      <dgm:prSet/>
      <dgm:spPr/>
      <dgm:t>
        <a:bodyPr/>
        <a:lstStyle/>
        <a:p>
          <a:endParaRPr lang="es-MX"/>
        </a:p>
      </dgm:t>
    </dgm:pt>
    <dgm:pt modelId="{A7B87C14-F6E7-4369-9F61-D21A9152AEC1}">
      <dgm:prSet phldrT="[Texto]" phldr="1"/>
      <dgm:spPr/>
      <dgm:t>
        <a:bodyPr/>
        <a:lstStyle/>
        <a:p>
          <a:endParaRPr lang="es-MX" dirty="0"/>
        </a:p>
      </dgm:t>
    </dgm:pt>
    <dgm:pt modelId="{90FFD46A-67AC-438C-9711-A953B4D0BC49}" type="parTrans" cxnId="{3F95CADD-C6CB-406C-88DF-2EDAE2BC01BB}">
      <dgm:prSet/>
      <dgm:spPr/>
      <dgm:t>
        <a:bodyPr/>
        <a:lstStyle/>
        <a:p>
          <a:endParaRPr lang="es-MX"/>
        </a:p>
      </dgm:t>
    </dgm:pt>
    <dgm:pt modelId="{3163C478-E905-4574-BD0B-0E3ACB7F9BDD}" type="sibTrans" cxnId="{3F95CADD-C6CB-406C-88DF-2EDAE2BC01BB}">
      <dgm:prSet/>
      <dgm:spPr/>
      <dgm:t>
        <a:bodyPr/>
        <a:lstStyle/>
        <a:p>
          <a:endParaRPr lang="es-MX"/>
        </a:p>
      </dgm:t>
    </dgm:pt>
    <dgm:pt modelId="{E28B6A3E-3D9F-4128-A67F-18FC36502BF2}">
      <dgm:prSet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Genera un clima de confianza y respeto para que las NNA se expresen de forma libre y propositiva. </a:t>
          </a:r>
        </a:p>
      </dgm:t>
    </dgm:pt>
    <dgm:pt modelId="{08DB4CCB-35C8-4133-86B9-8EB355539CDF}" type="parTrans" cxnId="{F4419863-95DB-4E4C-A3C2-3907C7D56644}">
      <dgm:prSet/>
      <dgm:spPr/>
      <dgm:t>
        <a:bodyPr/>
        <a:lstStyle/>
        <a:p>
          <a:endParaRPr lang="es-MX"/>
        </a:p>
      </dgm:t>
    </dgm:pt>
    <dgm:pt modelId="{7A8BE1C7-AFA7-490E-9F8F-C7A3E5984F4E}" type="sibTrans" cxnId="{F4419863-95DB-4E4C-A3C2-3907C7D56644}">
      <dgm:prSet/>
      <dgm:spPr/>
      <dgm:t>
        <a:bodyPr/>
        <a:lstStyle/>
        <a:p>
          <a:endParaRPr lang="es-MX"/>
        </a:p>
      </dgm:t>
    </dgm:pt>
    <dgm:pt modelId="{98618BD0-38E8-48C1-AB70-ADC60AE6D7B3}">
      <dgm:prSet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Estimula la seguridad, el diálogo, el consenso, el disenso y el debate. </a:t>
          </a:r>
        </a:p>
      </dgm:t>
    </dgm:pt>
    <dgm:pt modelId="{A75ED44D-A1A3-4FC0-A83A-745D796AEC2A}" type="parTrans" cxnId="{96F7D3B9-B0AE-49A4-B1A6-86170F4008EA}">
      <dgm:prSet/>
      <dgm:spPr/>
      <dgm:t>
        <a:bodyPr/>
        <a:lstStyle/>
        <a:p>
          <a:endParaRPr lang="es-MX"/>
        </a:p>
      </dgm:t>
    </dgm:pt>
    <dgm:pt modelId="{CA88E3D0-4609-4651-8B8B-6B1ADCE24F79}" type="sibTrans" cxnId="{96F7D3B9-B0AE-49A4-B1A6-86170F4008EA}">
      <dgm:prSet/>
      <dgm:spPr/>
      <dgm:t>
        <a:bodyPr/>
        <a:lstStyle/>
        <a:p>
          <a:endParaRPr lang="es-MX"/>
        </a:p>
      </dgm:t>
    </dgm:pt>
    <dgm:pt modelId="{5E455222-97ED-46B5-B246-C2B6D5BA5E98}">
      <dgm:prSet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Permite la construcción de acuerdos y acciones colectivas. </a:t>
          </a:r>
        </a:p>
      </dgm:t>
    </dgm:pt>
    <dgm:pt modelId="{0381BE91-BBA4-4729-82DE-52A7E1807D98}" type="parTrans" cxnId="{C4FE8A05-F58F-4714-8A10-8ECA24621BE1}">
      <dgm:prSet/>
      <dgm:spPr/>
      <dgm:t>
        <a:bodyPr/>
        <a:lstStyle/>
        <a:p>
          <a:endParaRPr lang="es-MX"/>
        </a:p>
      </dgm:t>
    </dgm:pt>
    <dgm:pt modelId="{BE5A1416-FF5D-49F7-9343-EF317929A45A}" type="sibTrans" cxnId="{C4FE8A05-F58F-4714-8A10-8ECA24621BE1}">
      <dgm:prSet/>
      <dgm:spPr/>
      <dgm:t>
        <a:bodyPr/>
        <a:lstStyle/>
        <a:p>
          <a:endParaRPr lang="es-MX"/>
        </a:p>
      </dgm:t>
    </dgm:pt>
    <dgm:pt modelId="{918237F1-26CD-44A0-8AFC-4936D054A231}">
      <dgm:prSet/>
      <dgm:spPr/>
      <dgm:t>
        <a:bodyPr/>
        <a:lstStyle/>
        <a:p>
          <a:endParaRPr lang="es-MX" dirty="0"/>
        </a:p>
      </dgm:t>
    </dgm:pt>
    <dgm:pt modelId="{56976792-401E-4BD1-A535-8225CFB612AC}" type="parTrans" cxnId="{1A1A9E35-D954-4BBB-9EE4-527045D7AC1A}">
      <dgm:prSet/>
      <dgm:spPr/>
      <dgm:t>
        <a:bodyPr/>
        <a:lstStyle/>
        <a:p>
          <a:endParaRPr lang="es-MX"/>
        </a:p>
      </dgm:t>
    </dgm:pt>
    <dgm:pt modelId="{8EAB4B05-BC5E-4B89-890D-23DD59A172DF}" type="sibTrans" cxnId="{1A1A9E35-D954-4BBB-9EE4-527045D7AC1A}">
      <dgm:prSet/>
      <dgm:spPr/>
      <dgm:t>
        <a:bodyPr/>
        <a:lstStyle/>
        <a:p>
          <a:endParaRPr lang="es-MX"/>
        </a:p>
      </dgm:t>
    </dgm:pt>
    <dgm:pt modelId="{E99DF202-B419-4D3A-8E93-5D6E2CB8B50E}" type="pres">
      <dgm:prSet presAssocID="{0D410EA3-78CF-401A-B977-DD19FE8BE7B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5339F5E-5856-48CA-B16C-8CA0051504F4}" type="pres">
      <dgm:prSet presAssocID="{0D410EA3-78CF-401A-B977-DD19FE8BE7BA}" presName="matrix" presStyleCnt="0"/>
      <dgm:spPr/>
    </dgm:pt>
    <dgm:pt modelId="{63E5A0F0-1317-45C2-8D2D-8C1913EB3326}" type="pres">
      <dgm:prSet presAssocID="{0D410EA3-78CF-401A-B977-DD19FE8BE7BA}" presName="tile1" presStyleLbl="node1" presStyleIdx="0" presStyleCnt="4" custLinFactNeighborX="0"/>
      <dgm:spPr/>
    </dgm:pt>
    <dgm:pt modelId="{2251304C-EB9C-4E47-9974-B0A911838509}" type="pres">
      <dgm:prSet presAssocID="{0D410EA3-78CF-401A-B977-DD19FE8BE7B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1FB3F6C-2DC4-4575-A26B-9FC9CA34B084}" type="pres">
      <dgm:prSet presAssocID="{0D410EA3-78CF-401A-B977-DD19FE8BE7BA}" presName="tile2" presStyleLbl="node1" presStyleIdx="1" presStyleCnt="4"/>
      <dgm:spPr/>
    </dgm:pt>
    <dgm:pt modelId="{8C76E009-3FA6-4DE6-A3E4-773B120ECBBD}" type="pres">
      <dgm:prSet presAssocID="{0D410EA3-78CF-401A-B977-DD19FE8BE7B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4E7E9BA-4785-406E-A551-C513AD31B609}" type="pres">
      <dgm:prSet presAssocID="{0D410EA3-78CF-401A-B977-DD19FE8BE7BA}" presName="tile3" presStyleLbl="node1" presStyleIdx="2" presStyleCnt="4"/>
      <dgm:spPr/>
    </dgm:pt>
    <dgm:pt modelId="{88C905FF-0CFC-421D-87E5-D0D29F493F43}" type="pres">
      <dgm:prSet presAssocID="{0D410EA3-78CF-401A-B977-DD19FE8BE7B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9739BDA-C323-4C38-821A-3E9F1B7C17FA}" type="pres">
      <dgm:prSet presAssocID="{0D410EA3-78CF-401A-B977-DD19FE8BE7BA}" presName="tile4" presStyleLbl="node1" presStyleIdx="3" presStyleCnt="4"/>
      <dgm:spPr/>
    </dgm:pt>
    <dgm:pt modelId="{C428F454-6AF6-4835-A5DC-51A73546F850}" type="pres">
      <dgm:prSet presAssocID="{0D410EA3-78CF-401A-B977-DD19FE8BE7B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D6C915F-E30E-4D99-9589-D93A593CB9FC}" type="pres">
      <dgm:prSet presAssocID="{0D410EA3-78CF-401A-B977-DD19FE8BE7BA}" presName="centerTile" presStyleLbl="fgShp" presStyleIdx="0" presStyleCnt="1" custScaleX="150648" custScaleY="99055">
        <dgm:presLayoutVars>
          <dgm:chMax val="0"/>
          <dgm:chPref val="0"/>
        </dgm:presLayoutVars>
      </dgm:prSet>
      <dgm:spPr/>
    </dgm:pt>
  </dgm:ptLst>
  <dgm:cxnLst>
    <dgm:cxn modelId="{C4FE8A05-F58F-4714-8A10-8ECA24621BE1}" srcId="{331E9C4C-380B-410E-B25B-5A27C80B9962}" destId="{5E455222-97ED-46B5-B246-C2B6D5BA5E98}" srcOrd="3" destOrd="0" parTransId="{0381BE91-BBA4-4729-82DE-52A7E1807D98}" sibTransId="{BE5A1416-FF5D-49F7-9343-EF317929A45A}"/>
    <dgm:cxn modelId="{739ABC07-9CB4-45BB-B914-356697DEE11F}" type="presOf" srcId="{98618BD0-38E8-48C1-AB70-ADC60AE6D7B3}" destId="{88C905FF-0CFC-421D-87E5-D0D29F493F43}" srcOrd="1" destOrd="0" presId="urn:microsoft.com/office/officeart/2005/8/layout/matrix1"/>
    <dgm:cxn modelId="{33D05616-59E2-48B1-BB60-3E8A6E5F3E56}" type="presOf" srcId="{0D410EA3-78CF-401A-B977-DD19FE8BE7BA}" destId="{E99DF202-B419-4D3A-8E93-5D6E2CB8B50E}" srcOrd="0" destOrd="0" presId="urn:microsoft.com/office/officeart/2005/8/layout/matrix1"/>
    <dgm:cxn modelId="{006E8823-4F45-4CED-A2E0-ADC17C4B5BEF}" type="presOf" srcId="{331E9C4C-380B-410E-B25B-5A27C80B9962}" destId="{1D6C915F-E30E-4D99-9589-D93A593CB9FC}" srcOrd="0" destOrd="0" presId="urn:microsoft.com/office/officeart/2005/8/layout/matrix1"/>
    <dgm:cxn modelId="{1A1A9E35-D954-4BBB-9EE4-527045D7AC1A}" srcId="{331E9C4C-380B-410E-B25B-5A27C80B9962}" destId="{918237F1-26CD-44A0-8AFC-4936D054A231}" srcOrd="4" destOrd="0" parTransId="{56976792-401E-4BD1-A535-8225CFB612AC}" sibTransId="{8EAB4B05-BC5E-4B89-890D-23DD59A172DF}"/>
    <dgm:cxn modelId="{F4B6443B-CA54-4A9C-8E50-9B7D2ACD232B}" type="presOf" srcId="{E28B6A3E-3D9F-4128-A67F-18FC36502BF2}" destId="{8C76E009-3FA6-4DE6-A3E4-773B120ECBBD}" srcOrd="1" destOrd="0" presId="urn:microsoft.com/office/officeart/2005/8/layout/matrix1"/>
    <dgm:cxn modelId="{F4419863-95DB-4E4C-A3C2-3907C7D56644}" srcId="{331E9C4C-380B-410E-B25B-5A27C80B9962}" destId="{E28B6A3E-3D9F-4128-A67F-18FC36502BF2}" srcOrd="1" destOrd="0" parTransId="{08DB4CCB-35C8-4133-86B9-8EB355539CDF}" sibTransId="{7A8BE1C7-AFA7-490E-9F8F-C7A3E5984F4E}"/>
    <dgm:cxn modelId="{2CE42646-9AA8-440A-A180-0C77E5F28425}" type="presOf" srcId="{E28B6A3E-3D9F-4128-A67F-18FC36502BF2}" destId="{31FB3F6C-2DC4-4575-A26B-9FC9CA34B084}" srcOrd="0" destOrd="0" presId="urn:microsoft.com/office/officeart/2005/8/layout/matrix1"/>
    <dgm:cxn modelId="{DF6EB350-68B4-4096-B345-72235A837E89}" type="presOf" srcId="{98618BD0-38E8-48C1-AB70-ADC60AE6D7B3}" destId="{D4E7E9BA-4785-406E-A551-C513AD31B609}" srcOrd="0" destOrd="0" presId="urn:microsoft.com/office/officeart/2005/8/layout/matrix1"/>
    <dgm:cxn modelId="{8505BA7A-95CA-479A-9DF1-5BFB4499BF56}" srcId="{331E9C4C-380B-410E-B25B-5A27C80B9962}" destId="{E4D5EC40-4D97-412F-B99C-99288C30AB78}" srcOrd="6" destOrd="0" parTransId="{789BB893-A8C4-4941-81FE-889F3867C82A}" sibTransId="{283AB7D3-A48D-498C-AFDE-FB0496E59707}"/>
    <dgm:cxn modelId="{C147267B-C289-45E1-8519-D240F4F06597}" type="presOf" srcId="{8D91D65F-7225-4FB5-9348-198CDA27AD00}" destId="{63E5A0F0-1317-45C2-8D2D-8C1913EB3326}" srcOrd="0" destOrd="0" presId="urn:microsoft.com/office/officeart/2005/8/layout/matrix1"/>
    <dgm:cxn modelId="{2453847B-C244-425F-899D-7BC3B8F69661}" srcId="{331E9C4C-380B-410E-B25B-5A27C80B9962}" destId="{8D91D65F-7225-4FB5-9348-198CDA27AD00}" srcOrd="0" destOrd="0" parTransId="{C5CBC6C7-9B7B-431A-8031-3C67E5A5D7A3}" sibTransId="{3171DCBF-57BE-4B6E-A763-7C6A68F8732A}"/>
    <dgm:cxn modelId="{DCE9357D-4756-4BE5-B5AA-58D0CE518FDC}" type="presOf" srcId="{5E455222-97ED-46B5-B246-C2B6D5BA5E98}" destId="{E9739BDA-C323-4C38-821A-3E9F1B7C17FA}" srcOrd="0" destOrd="0" presId="urn:microsoft.com/office/officeart/2005/8/layout/matrix1"/>
    <dgm:cxn modelId="{FF535181-5040-4850-A6E6-C3FCE9498F6D}" srcId="{0D410EA3-78CF-401A-B977-DD19FE8BE7BA}" destId="{331E9C4C-380B-410E-B25B-5A27C80B9962}" srcOrd="0" destOrd="0" parTransId="{35241ADC-EC64-4D16-9418-BF3473557C50}" sibTransId="{58BE0BF1-F1E5-401B-AF53-0144142121EC}"/>
    <dgm:cxn modelId="{9281EDA2-4E75-4B42-A6BF-C5668490ACB0}" srcId="{331E9C4C-380B-410E-B25B-5A27C80B9962}" destId="{48D00390-E935-480A-B75B-5CBFF3992D35}" srcOrd="5" destOrd="0" parTransId="{9F94159A-5934-4C3B-9B10-3C672B5AEA39}" sibTransId="{6D24E381-0C2C-459B-979F-5FAB5507DB42}"/>
    <dgm:cxn modelId="{A7485EA5-7046-4E6D-8A6C-612CF81045D2}" type="presOf" srcId="{8D91D65F-7225-4FB5-9348-198CDA27AD00}" destId="{2251304C-EB9C-4E47-9974-B0A911838509}" srcOrd="1" destOrd="0" presId="urn:microsoft.com/office/officeart/2005/8/layout/matrix1"/>
    <dgm:cxn modelId="{96F7D3B9-B0AE-49A4-B1A6-86170F4008EA}" srcId="{331E9C4C-380B-410E-B25B-5A27C80B9962}" destId="{98618BD0-38E8-48C1-AB70-ADC60AE6D7B3}" srcOrd="2" destOrd="0" parTransId="{A75ED44D-A1A3-4FC0-A83A-745D796AEC2A}" sibTransId="{CA88E3D0-4609-4651-8B8B-6B1ADCE24F79}"/>
    <dgm:cxn modelId="{3F95CADD-C6CB-406C-88DF-2EDAE2BC01BB}" srcId="{331E9C4C-380B-410E-B25B-5A27C80B9962}" destId="{A7B87C14-F6E7-4369-9F61-D21A9152AEC1}" srcOrd="7" destOrd="0" parTransId="{90FFD46A-67AC-438C-9711-A953B4D0BC49}" sibTransId="{3163C478-E905-4574-BD0B-0E3ACB7F9BDD}"/>
    <dgm:cxn modelId="{36EC8DE9-DA39-4713-9995-A2A6317E7C45}" type="presOf" srcId="{5E455222-97ED-46B5-B246-C2B6D5BA5E98}" destId="{C428F454-6AF6-4835-A5DC-51A73546F850}" srcOrd="1" destOrd="0" presId="urn:microsoft.com/office/officeart/2005/8/layout/matrix1"/>
    <dgm:cxn modelId="{CEE4400D-9FDE-45A4-80AE-F26FA3D333E6}" type="presParOf" srcId="{E99DF202-B419-4D3A-8E93-5D6E2CB8B50E}" destId="{35339F5E-5856-48CA-B16C-8CA0051504F4}" srcOrd="0" destOrd="0" presId="urn:microsoft.com/office/officeart/2005/8/layout/matrix1"/>
    <dgm:cxn modelId="{0F61F29E-309A-4248-B2A1-43ED8C64F915}" type="presParOf" srcId="{35339F5E-5856-48CA-B16C-8CA0051504F4}" destId="{63E5A0F0-1317-45C2-8D2D-8C1913EB3326}" srcOrd="0" destOrd="0" presId="urn:microsoft.com/office/officeart/2005/8/layout/matrix1"/>
    <dgm:cxn modelId="{ABA412DA-7707-40A0-B371-2FD4244BB22F}" type="presParOf" srcId="{35339F5E-5856-48CA-B16C-8CA0051504F4}" destId="{2251304C-EB9C-4E47-9974-B0A911838509}" srcOrd="1" destOrd="0" presId="urn:microsoft.com/office/officeart/2005/8/layout/matrix1"/>
    <dgm:cxn modelId="{BA556D43-F62F-4AD1-B771-DAE02636789E}" type="presParOf" srcId="{35339F5E-5856-48CA-B16C-8CA0051504F4}" destId="{31FB3F6C-2DC4-4575-A26B-9FC9CA34B084}" srcOrd="2" destOrd="0" presId="urn:microsoft.com/office/officeart/2005/8/layout/matrix1"/>
    <dgm:cxn modelId="{AF31ED0D-FE4F-477A-BC87-BE7041754C06}" type="presParOf" srcId="{35339F5E-5856-48CA-B16C-8CA0051504F4}" destId="{8C76E009-3FA6-4DE6-A3E4-773B120ECBBD}" srcOrd="3" destOrd="0" presId="urn:microsoft.com/office/officeart/2005/8/layout/matrix1"/>
    <dgm:cxn modelId="{9F204078-9990-4C91-BCA9-4994E7847C72}" type="presParOf" srcId="{35339F5E-5856-48CA-B16C-8CA0051504F4}" destId="{D4E7E9BA-4785-406E-A551-C513AD31B609}" srcOrd="4" destOrd="0" presId="urn:microsoft.com/office/officeart/2005/8/layout/matrix1"/>
    <dgm:cxn modelId="{CABD52A3-B9B0-47B0-A25C-ACE9EA9F1911}" type="presParOf" srcId="{35339F5E-5856-48CA-B16C-8CA0051504F4}" destId="{88C905FF-0CFC-421D-87E5-D0D29F493F43}" srcOrd="5" destOrd="0" presId="urn:microsoft.com/office/officeart/2005/8/layout/matrix1"/>
    <dgm:cxn modelId="{144A4971-143B-4FB5-8A58-0914479EF4CF}" type="presParOf" srcId="{35339F5E-5856-48CA-B16C-8CA0051504F4}" destId="{E9739BDA-C323-4C38-821A-3E9F1B7C17FA}" srcOrd="6" destOrd="0" presId="urn:microsoft.com/office/officeart/2005/8/layout/matrix1"/>
    <dgm:cxn modelId="{E0468339-0F48-4467-92CE-EE561C591DA7}" type="presParOf" srcId="{35339F5E-5856-48CA-B16C-8CA0051504F4}" destId="{C428F454-6AF6-4835-A5DC-51A73546F850}" srcOrd="7" destOrd="0" presId="urn:microsoft.com/office/officeart/2005/8/layout/matrix1"/>
    <dgm:cxn modelId="{50BC35EA-EB84-4989-BEB1-BC4E5F02B8D0}" type="presParOf" srcId="{E99DF202-B419-4D3A-8E93-5D6E2CB8B50E}" destId="{1D6C915F-E30E-4D99-9589-D93A593CB9F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10EC9D-D356-4AA5-A4F2-298E128880E2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7637C36-55A7-4575-9192-8535B1BD32B9}">
      <dgm:prSet phldrT="[Texto]"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  <a:latin typeface="+mn-lt"/>
            </a:rPr>
            <a:t>¿Qué son?</a:t>
          </a:r>
        </a:p>
        <a:p>
          <a:r>
            <a:rPr lang="es-MX" sz="2000" dirty="0">
              <a:latin typeface="+mn-lt"/>
            </a:rPr>
            <a:t>Es un espacio (lugar y tiempo) que puede conformarse para que el alumnado participe en las decisiones sobre diversos temas que les interesan o preocupan de la vida escolar, propongan ideas, dialoguen y acuerden acciones para contribuir a su solución </a:t>
          </a:r>
        </a:p>
        <a:p>
          <a:r>
            <a:rPr lang="es-MX" sz="2000" dirty="0">
              <a:latin typeface="+mn-lt"/>
            </a:rPr>
            <a:t>(SEP, 2020).</a:t>
          </a:r>
        </a:p>
      </dgm:t>
    </dgm:pt>
    <dgm:pt modelId="{C3A958B5-28FD-4EB8-B8CC-39C65ADC5AB0}" type="parTrans" cxnId="{2A0314EB-0CDF-4244-B9AD-DCE4D1EB566A}">
      <dgm:prSet/>
      <dgm:spPr/>
      <dgm:t>
        <a:bodyPr/>
        <a:lstStyle/>
        <a:p>
          <a:endParaRPr lang="es-MX"/>
        </a:p>
      </dgm:t>
    </dgm:pt>
    <dgm:pt modelId="{016C1650-B168-42E3-8179-43D08A9D5C61}" type="sibTrans" cxnId="{2A0314EB-0CDF-4244-B9AD-DCE4D1EB566A}">
      <dgm:prSet/>
      <dgm:spPr/>
      <dgm:t>
        <a:bodyPr/>
        <a:lstStyle/>
        <a:p>
          <a:endParaRPr lang="es-MX"/>
        </a:p>
      </dgm:t>
    </dgm:pt>
    <dgm:pt modelId="{E7102E95-BFF5-4BD6-A8AE-C8EFA99DC815}" type="pres">
      <dgm:prSet presAssocID="{D410EC9D-D356-4AA5-A4F2-298E128880E2}" presName="Name0" presStyleCnt="0">
        <dgm:presLayoutVars>
          <dgm:chMax/>
          <dgm:chPref/>
          <dgm:dir/>
        </dgm:presLayoutVars>
      </dgm:prSet>
      <dgm:spPr/>
    </dgm:pt>
    <dgm:pt modelId="{573676B4-9D36-4116-AE7F-7E6931C4C9C0}" type="pres">
      <dgm:prSet presAssocID="{B7637C36-55A7-4575-9192-8535B1BD32B9}" presName="composite" presStyleCnt="0">
        <dgm:presLayoutVars>
          <dgm:chMax/>
          <dgm:chPref/>
        </dgm:presLayoutVars>
      </dgm:prSet>
      <dgm:spPr/>
    </dgm:pt>
    <dgm:pt modelId="{0360D403-25DD-4998-8F8E-DB7111F387D3}" type="pres">
      <dgm:prSet presAssocID="{B7637C36-55A7-4575-9192-8535B1BD32B9}" presName="Image" presStyleLbl="bgImgPlace1" presStyleIdx="0" presStyleCnt="1" custScaleX="159887" custScaleY="152595" custLinFactNeighborX="48250" custLinFactNeighborY="-8689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E414445-7883-45B8-AC43-1B06223F74CC}" type="pres">
      <dgm:prSet presAssocID="{B7637C36-55A7-4575-9192-8535B1BD32B9}" presName="ParentText" presStyleLbl="revTx" presStyleIdx="0" presStyleCnt="1" custScaleX="221302" custScaleY="294449" custLinFactNeighborX="-31636" custLinFactNeighborY="24244">
        <dgm:presLayoutVars>
          <dgm:chMax val="0"/>
          <dgm:chPref val="0"/>
          <dgm:bulletEnabled val="1"/>
        </dgm:presLayoutVars>
      </dgm:prSet>
      <dgm:spPr/>
    </dgm:pt>
    <dgm:pt modelId="{55528AB7-A73C-416A-B0EB-547139DFAB04}" type="pres">
      <dgm:prSet presAssocID="{B7637C36-55A7-4575-9192-8535B1BD32B9}" presName="tlFrame" presStyleLbl="node1" presStyleIdx="0" presStyleCnt="4" custScaleX="241574" custScaleY="179276" custLinFactX="-105699" custLinFactNeighborX="-200000" custLinFactNeighborY="-52714"/>
      <dgm:spPr>
        <a:solidFill>
          <a:srgbClr val="3B6DC8"/>
        </a:solidFill>
      </dgm:spPr>
    </dgm:pt>
    <dgm:pt modelId="{77B69E5B-566C-4F20-BFA5-33819B28826A}" type="pres">
      <dgm:prSet presAssocID="{B7637C36-55A7-4575-9192-8535B1BD32B9}" presName="trFrame" presStyleLbl="node1" presStyleIdx="1" presStyleCnt="4" custScaleX="241574" custScaleY="179276" custLinFactNeighborX="25451" custLinFactNeighborY="-45255"/>
      <dgm:spPr>
        <a:solidFill>
          <a:srgbClr val="3B6DC8"/>
        </a:solidFill>
      </dgm:spPr>
    </dgm:pt>
    <dgm:pt modelId="{5DBE3F73-E26B-40E4-A6E3-4007487303A1}" type="pres">
      <dgm:prSet presAssocID="{B7637C36-55A7-4575-9192-8535B1BD32B9}" presName="blFrame" presStyleLbl="node1" presStyleIdx="2" presStyleCnt="4" custScaleX="228102" custScaleY="184235" custLinFactX="-102809" custLinFactY="100000" custLinFactNeighborX="-200000" custLinFactNeighborY="128819"/>
      <dgm:spPr>
        <a:solidFill>
          <a:srgbClr val="3B6DC8"/>
        </a:solidFill>
      </dgm:spPr>
    </dgm:pt>
    <dgm:pt modelId="{BA5FB1A9-AF96-46DC-82DC-473F425861AE}" type="pres">
      <dgm:prSet presAssocID="{B7637C36-55A7-4575-9192-8535B1BD32B9}" presName="brFrame" presStyleLbl="node1" presStyleIdx="3" presStyleCnt="4" custScaleX="241574" custScaleY="179276" custLinFactY="100000" custLinFactNeighborX="10392" custLinFactNeighborY="119744"/>
      <dgm:spPr>
        <a:solidFill>
          <a:srgbClr val="3B6DC8"/>
        </a:solidFill>
      </dgm:spPr>
    </dgm:pt>
  </dgm:ptLst>
  <dgm:cxnLst>
    <dgm:cxn modelId="{219B450B-CEF5-45E6-ABA0-4273DB922C7C}" type="presOf" srcId="{B7637C36-55A7-4575-9192-8535B1BD32B9}" destId="{0E414445-7883-45B8-AC43-1B06223F74CC}" srcOrd="0" destOrd="0" presId="urn:microsoft.com/office/officeart/2009/3/layout/FramedTextPicture"/>
    <dgm:cxn modelId="{0C82A75A-E107-43EE-B942-35EA38C106BF}" type="presOf" srcId="{D410EC9D-D356-4AA5-A4F2-298E128880E2}" destId="{E7102E95-BFF5-4BD6-A8AE-C8EFA99DC815}" srcOrd="0" destOrd="0" presId="urn:microsoft.com/office/officeart/2009/3/layout/FramedTextPicture"/>
    <dgm:cxn modelId="{2A0314EB-0CDF-4244-B9AD-DCE4D1EB566A}" srcId="{D410EC9D-D356-4AA5-A4F2-298E128880E2}" destId="{B7637C36-55A7-4575-9192-8535B1BD32B9}" srcOrd="0" destOrd="0" parTransId="{C3A958B5-28FD-4EB8-B8CC-39C65ADC5AB0}" sibTransId="{016C1650-B168-42E3-8179-43D08A9D5C61}"/>
    <dgm:cxn modelId="{93151077-225A-4E52-94C7-84D47F0BF7D7}" type="presParOf" srcId="{E7102E95-BFF5-4BD6-A8AE-C8EFA99DC815}" destId="{573676B4-9D36-4116-AE7F-7E6931C4C9C0}" srcOrd="0" destOrd="0" presId="urn:microsoft.com/office/officeart/2009/3/layout/FramedTextPicture"/>
    <dgm:cxn modelId="{8CE3DB30-3AAE-4A54-BB9D-EF14DBEEF59C}" type="presParOf" srcId="{573676B4-9D36-4116-AE7F-7E6931C4C9C0}" destId="{0360D403-25DD-4998-8F8E-DB7111F387D3}" srcOrd="0" destOrd="0" presId="urn:microsoft.com/office/officeart/2009/3/layout/FramedTextPicture"/>
    <dgm:cxn modelId="{3974A079-04BB-4462-9441-4E8712132827}" type="presParOf" srcId="{573676B4-9D36-4116-AE7F-7E6931C4C9C0}" destId="{0E414445-7883-45B8-AC43-1B06223F74CC}" srcOrd="1" destOrd="0" presId="urn:microsoft.com/office/officeart/2009/3/layout/FramedTextPicture"/>
    <dgm:cxn modelId="{FA2938EF-B827-40B6-9D74-B1B04F7A15D6}" type="presParOf" srcId="{573676B4-9D36-4116-AE7F-7E6931C4C9C0}" destId="{55528AB7-A73C-416A-B0EB-547139DFAB04}" srcOrd="2" destOrd="0" presId="urn:microsoft.com/office/officeart/2009/3/layout/FramedTextPicture"/>
    <dgm:cxn modelId="{8AFBB9A1-B84D-463A-AA78-F9FBDBA042C0}" type="presParOf" srcId="{573676B4-9D36-4116-AE7F-7E6931C4C9C0}" destId="{77B69E5B-566C-4F20-BFA5-33819B28826A}" srcOrd="3" destOrd="0" presId="urn:microsoft.com/office/officeart/2009/3/layout/FramedTextPicture"/>
    <dgm:cxn modelId="{A3484DC1-6948-469D-8222-03557F77745E}" type="presParOf" srcId="{573676B4-9D36-4116-AE7F-7E6931C4C9C0}" destId="{5DBE3F73-E26B-40E4-A6E3-4007487303A1}" srcOrd="4" destOrd="0" presId="urn:microsoft.com/office/officeart/2009/3/layout/FramedTextPicture"/>
    <dgm:cxn modelId="{A54ED2F5-1601-490C-9888-6B52329FEE79}" type="presParOf" srcId="{573676B4-9D36-4116-AE7F-7E6931C4C9C0}" destId="{BA5FB1A9-AF96-46DC-82DC-473F425861AE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0CF025-D41A-4B21-8332-44F681279B5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93D21254-2E66-42A8-9813-1EB8AAEEA804}">
      <dgm:prSet phldrT="[Texto]" custT="1"/>
      <dgm:spPr/>
      <dgm:t>
        <a:bodyPr/>
        <a:lstStyle/>
        <a:p>
          <a:pPr algn="just"/>
          <a:r>
            <a:rPr lang="es-MX" sz="1800" b="1" kern="1200" dirty="0">
              <a:latin typeface="Montserrat" panose="00000500000000000000" pitchFamily="2" charset="0"/>
              <a:ea typeface="+mn-ea"/>
              <a:cs typeface="+mn-cs"/>
            </a:rPr>
            <a:t>¿Qué son los acuerdos para la convivencia escolar?</a:t>
          </a:r>
        </a:p>
      </dgm:t>
    </dgm:pt>
    <dgm:pt modelId="{4D148C0C-DCFB-41D6-BAB7-FD4C418F023B}" type="parTrans" cxnId="{8D22FD1C-CB24-4DAE-AAAB-104DB199F61E}">
      <dgm:prSet/>
      <dgm:spPr/>
      <dgm:t>
        <a:bodyPr/>
        <a:lstStyle/>
        <a:p>
          <a:endParaRPr lang="es-MX"/>
        </a:p>
      </dgm:t>
    </dgm:pt>
    <dgm:pt modelId="{E70A8E43-2197-4C9F-B075-0DFDBA1A2354}" type="sibTrans" cxnId="{8D22FD1C-CB24-4DAE-AAAB-104DB199F61E}">
      <dgm:prSet/>
      <dgm:spPr/>
      <dgm:t>
        <a:bodyPr/>
        <a:lstStyle/>
        <a:p>
          <a:endParaRPr lang="es-MX"/>
        </a:p>
      </dgm:t>
    </dgm:pt>
    <dgm:pt modelId="{37D8151F-4811-48AB-86B5-4A085B74BB55}">
      <dgm:prSet custT="1"/>
      <dgm:spPr/>
      <dgm:t>
        <a:bodyPr/>
        <a:lstStyle/>
        <a:p>
          <a:pPr marL="0" indent="0" algn="just">
            <a:buFontTx/>
            <a:buNone/>
          </a:pPr>
          <a:r>
            <a:rPr lang="es-MX" sz="2000" dirty="0">
              <a:latin typeface="Montserrat" panose="00000500000000000000" pitchFamily="2" charset="0"/>
              <a:ea typeface="+mn-ea"/>
              <a:cs typeface="+mn-cs"/>
            </a:rPr>
            <a:t>Son </a:t>
          </a:r>
          <a:r>
            <a:rPr lang="es-MX" sz="2000" b="1" dirty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rPr>
            <a:t>compromisos </a:t>
          </a:r>
          <a:r>
            <a:rPr lang="es-MX" sz="2000" dirty="0">
              <a:latin typeface="Montserrat" panose="00000500000000000000" pitchFamily="2" charset="0"/>
              <a:ea typeface="+mn-ea"/>
              <a:cs typeface="+mn-cs"/>
            </a:rPr>
            <a:t>que establecen las y los integrantes de la </a:t>
          </a:r>
          <a:r>
            <a:rPr lang="es-MX" sz="2000" b="1" dirty="0">
              <a:latin typeface="Montserrat" panose="00000500000000000000" pitchFamily="2" charset="0"/>
              <a:ea typeface="+mn-ea"/>
              <a:cs typeface="+mn-cs"/>
            </a:rPr>
            <a:t>comunidad escolar </a:t>
          </a:r>
          <a:r>
            <a:rPr lang="es-MX" sz="2000" dirty="0">
              <a:latin typeface="Montserrat" panose="00000500000000000000" pitchFamily="2" charset="0"/>
              <a:ea typeface="+mn-ea"/>
              <a:cs typeface="+mn-cs"/>
            </a:rPr>
            <a:t>(alumnado, personal docente, directivo, madres/ padres de familia y/o tutores) de </a:t>
          </a:r>
          <a:r>
            <a:rPr lang="es-MX" sz="2000" b="1" dirty="0">
              <a:latin typeface="Montserrat" panose="00000500000000000000" pitchFamily="2" charset="0"/>
              <a:ea typeface="+mn-ea"/>
              <a:cs typeface="+mn-cs"/>
            </a:rPr>
            <a:t>manera participativa</a:t>
          </a:r>
          <a:r>
            <a:rPr lang="es-MX" sz="2000" dirty="0">
              <a:latin typeface="Montserrat" panose="00000500000000000000" pitchFamily="2" charset="0"/>
              <a:ea typeface="+mn-ea"/>
              <a:cs typeface="+mn-cs"/>
            </a:rPr>
            <a:t>, con el fin de regular la vida en común, de gestionar la convivencia pacífica, inclusiva y democrática.</a:t>
          </a:r>
          <a:endParaRPr lang="es-MX" sz="2000" dirty="0"/>
        </a:p>
      </dgm:t>
    </dgm:pt>
    <dgm:pt modelId="{2F1C43FD-5142-4271-B328-00E20345C94E}" type="parTrans" cxnId="{E9F92313-0F11-46DE-B1D5-03A4E76F5CFC}">
      <dgm:prSet/>
      <dgm:spPr/>
      <dgm:t>
        <a:bodyPr/>
        <a:lstStyle/>
        <a:p>
          <a:endParaRPr lang="es-MX"/>
        </a:p>
      </dgm:t>
    </dgm:pt>
    <dgm:pt modelId="{F2B8A212-7D33-4E01-AEAC-C7FB683D469B}" type="sibTrans" cxnId="{E9F92313-0F11-46DE-B1D5-03A4E76F5CFC}">
      <dgm:prSet/>
      <dgm:spPr/>
      <dgm:t>
        <a:bodyPr/>
        <a:lstStyle/>
        <a:p>
          <a:endParaRPr lang="es-MX"/>
        </a:p>
      </dgm:t>
    </dgm:pt>
    <dgm:pt modelId="{822DCF1E-921A-43AB-BC1E-2083B3046D13}" type="pres">
      <dgm:prSet presAssocID="{6E0CF025-D41A-4B21-8332-44F681279B5D}" presName="linear" presStyleCnt="0">
        <dgm:presLayoutVars>
          <dgm:dir/>
          <dgm:animLvl val="lvl"/>
          <dgm:resizeHandles val="exact"/>
        </dgm:presLayoutVars>
      </dgm:prSet>
      <dgm:spPr/>
    </dgm:pt>
    <dgm:pt modelId="{4B3EE257-3F6C-4835-B609-530E3116054A}" type="pres">
      <dgm:prSet presAssocID="{93D21254-2E66-42A8-9813-1EB8AAEEA804}" presName="parentLin" presStyleCnt="0"/>
      <dgm:spPr/>
    </dgm:pt>
    <dgm:pt modelId="{E78DE70F-F72B-4184-89D3-168A15D22386}" type="pres">
      <dgm:prSet presAssocID="{93D21254-2E66-42A8-9813-1EB8AAEEA804}" presName="parentLeftMargin" presStyleLbl="node1" presStyleIdx="0" presStyleCnt="1"/>
      <dgm:spPr/>
    </dgm:pt>
    <dgm:pt modelId="{26C04BAF-A5B4-4C86-9D4F-761BE871694B}" type="pres">
      <dgm:prSet presAssocID="{93D21254-2E66-42A8-9813-1EB8AAEEA804}" presName="parentText" presStyleLbl="node1" presStyleIdx="0" presStyleCnt="1" custScaleX="116221" custScaleY="168071" custLinFactX="523" custLinFactNeighborX="100000" custLinFactNeighborY="9869">
        <dgm:presLayoutVars>
          <dgm:chMax val="0"/>
          <dgm:bulletEnabled val="1"/>
        </dgm:presLayoutVars>
      </dgm:prSet>
      <dgm:spPr/>
    </dgm:pt>
    <dgm:pt modelId="{87E5F73B-EC6F-42D1-8F33-3C48050D3A59}" type="pres">
      <dgm:prSet presAssocID="{93D21254-2E66-42A8-9813-1EB8AAEEA804}" presName="negativeSpace" presStyleCnt="0"/>
      <dgm:spPr/>
    </dgm:pt>
    <dgm:pt modelId="{80BC06D4-68EE-40EE-851F-50E2F52172FC}" type="pres">
      <dgm:prSet presAssocID="{93D21254-2E66-42A8-9813-1EB8AAEEA804}" presName="childText" presStyleLbl="conFgAcc1" presStyleIdx="0" presStyleCnt="1" custLinFactNeighborX="118" custLinFactNeighborY="-16857">
        <dgm:presLayoutVars>
          <dgm:bulletEnabled val="1"/>
        </dgm:presLayoutVars>
      </dgm:prSet>
      <dgm:spPr/>
    </dgm:pt>
  </dgm:ptLst>
  <dgm:cxnLst>
    <dgm:cxn modelId="{E9F92313-0F11-46DE-B1D5-03A4E76F5CFC}" srcId="{93D21254-2E66-42A8-9813-1EB8AAEEA804}" destId="{37D8151F-4811-48AB-86B5-4A085B74BB55}" srcOrd="0" destOrd="0" parTransId="{2F1C43FD-5142-4271-B328-00E20345C94E}" sibTransId="{F2B8A212-7D33-4E01-AEAC-C7FB683D469B}"/>
    <dgm:cxn modelId="{53685418-57D3-432C-86A6-5EE01CAA3E77}" type="presOf" srcId="{37D8151F-4811-48AB-86B5-4A085B74BB55}" destId="{80BC06D4-68EE-40EE-851F-50E2F52172FC}" srcOrd="0" destOrd="0" presId="urn:microsoft.com/office/officeart/2005/8/layout/list1"/>
    <dgm:cxn modelId="{8D22FD1C-CB24-4DAE-AAAB-104DB199F61E}" srcId="{6E0CF025-D41A-4B21-8332-44F681279B5D}" destId="{93D21254-2E66-42A8-9813-1EB8AAEEA804}" srcOrd="0" destOrd="0" parTransId="{4D148C0C-DCFB-41D6-BAB7-FD4C418F023B}" sibTransId="{E70A8E43-2197-4C9F-B075-0DFDBA1A2354}"/>
    <dgm:cxn modelId="{5608CD6C-19A5-446E-9983-8ACF405B02A9}" type="presOf" srcId="{93D21254-2E66-42A8-9813-1EB8AAEEA804}" destId="{26C04BAF-A5B4-4C86-9D4F-761BE871694B}" srcOrd="1" destOrd="0" presId="urn:microsoft.com/office/officeart/2005/8/layout/list1"/>
    <dgm:cxn modelId="{47323C91-9227-47C8-9BBF-A8291C161FA3}" type="presOf" srcId="{93D21254-2E66-42A8-9813-1EB8AAEEA804}" destId="{E78DE70F-F72B-4184-89D3-168A15D22386}" srcOrd="0" destOrd="0" presId="urn:microsoft.com/office/officeart/2005/8/layout/list1"/>
    <dgm:cxn modelId="{408DE9B1-0A2B-4599-9383-C38F2ECBB53B}" type="presOf" srcId="{6E0CF025-D41A-4B21-8332-44F681279B5D}" destId="{822DCF1E-921A-43AB-BC1E-2083B3046D13}" srcOrd="0" destOrd="0" presId="urn:microsoft.com/office/officeart/2005/8/layout/list1"/>
    <dgm:cxn modelId="{ABAF38FD-F942-4E80-84A7-1D947DD0E1A0}" type="presParOf" srcId="{822DCF1E-921A-43AB-BC1E-2083B3046D13}" destId="{4B3EE257-3F6C-4835-B609-530E3116054A}" srcOrd="0" destOrd="0" presId="urn:microsoft.com/office/officeart/2005/8/layout/list1"/>
    <dgm:cxn modelId="{0ED645DF-528A-4CCA-A8B1-A7BC228F9FE1}" type="presParOf" srcId="{4B3EE257-3F6C-4835-B609-530E3116054A}" destId="{E78DE70F-F72B-4184-89D3-168A15D22386}" srcOrd="0" destOrd="0" presId="urn:microsoft.com/office/officeart/2005/8/layout/list1"/>
    <dgm:cxn modelId="{6B38379C-5B6F-4A5D-95A3-7D35082507AE}" type="presParOf" srcId="{4B3EE257-3F6C-4835-B609-530E3116054A}" destId="{26C04BAF-A5B4-4C86-9D4F-761BE871694B}" srcOrd="1" destOrd="0" presId="urn:microsoft.com/office/officeart/2005/8/layout/list1"/>
    <dgm:cxn modelId="{47E758CC-274E-42BB-8294-83186C1E70EE}" type="presParOf" srcId="{822DCF1E-921A-43AB-BC1E-2083B3046D13}" destId="{87E5F73B-EC6F-42D1-8F33-3C48050D3A59}" srcOrd="1" destOrd="0" presId="urn:microsoft.com/office/officeart/2005/8/layout/list1"/>
    <dgm:cxn modelId="{062F1BF0-5F1D-47A1-89C9-4C9168E273A3}" type="presParOf" srcId="{822DCF1E-921A-43AB-BC1E-2083B3046D13}" destId="{80BC06D4-68EE-40EE-851F-50E2F52172F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5A0F0-1317-45C2-8D2D-8C1913EB3326}">
      <dsp:nvSpPr>
        <dsp:cNvPr id="0" name=""/>
        <dsp:cNvSpPr/>
      </dsp:nvSpPr>
      <dsp:spPr>
        <a:xfrm rot="16200000">
          <a:off x="-268815" y="268815"/>
          <a:ext cx="2263730" cy="1726099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Montserrat" panose="00000500000000000000" pitchFamily="2" charset="0"/>
            </a:rPr>
            <a:t>Se sustenta en el respeto a la dignidad de la persona y a la libre expresión. </a:t>
          </a:r>
        </a:p>
      </dsp:txBody>
      <dsp:txXfrm rot="5400000">
        <a:off x="-1" y="1"/>
        <a:ext cx="1726099" cy="1697797"/>
      </dsp:txXfrm>
    </dsp:sp>
    <dsp:sp modelId="{31FB3F6C-2DC4-4575-A26B-9FC9CA34B084}">
      <dsp:nvSpPr>
        <dsp:cNvPr id="0" name=""/>
        <dsp:cNvSpPr/>
      </dsp:nvSpPr>
      <dsp:spPr>
        <a:xfrm>
          <a:off x="1726099" y="0"/>
          <a:ext cx="1726099" cy="2263730"/>
        </a:xfrm>
        <a:prstGeom prst="round1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Genera un clima de confianza y respeto para que las NNA se expresen de forma libre y propositiva. </a:t>
          </a:r>
        </a:p>
      </dsp:txBody>
      <dsp:txXfrm>
        <a:off x="1726099" y="0"/>
        <a:ext cx="1726099" cy="1697797"/>
      </dsp:txXfrm>
    </dsp:sp>
    <dsp:sp modelId="{D4E7E9BA-4785-406E-A551-C513AD31B609}">
      <dsp:nvSpPr>
        <dsp:cNvPr id="0" name=""/>
        <dsp:cNvSpPr/>
      </dsp:nvSpPr>
      <dsp:spPr>
        <a:xfrm rot="10800000">
          <a:off x="0" y="2263730"/>
          <a:ext cx="1726099" cy="2263730"/>
        </a:xfrm>
        <a:prstGeom prst="round1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Estimula la seguridad, el diálogo, el consenso, el disenso y el debate. </a:t>
          </a:r>
        </a:p>
      </dsp:txBody>
      <dsp:txXfrm rot="10800000">
        <a:off x="0" y="2829663"/>
        <a:ext cx="1726099" cy="1697797"/>
      </dsp:txXfrm>
    </dsp:sp>
    <dsp:sp modelId="{E9739BDA-C323-4C38-821A-3E9F1B7C17FA}">
      <dsp:nvSpPr>
        <dsp:cNvPr id="0" name=""/>
        <dsp:cNvSpPr/>
      </dsp:nvSpPr>
      <dsp:spPr>
        <a:xfrm rot="5400000">
          <a:off x="1457283" y="2532546"/>
          <a:ext cx="2263730" cy="1726099"/>
        </a:xfrm>
        <a:prstGeom prst="round1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Permite la construcción de acuerdos y acciones colectivas. </a:t>
          </a:r>
        </a:p>
      </dsp:txBody>
      <dsp:txXfrm rot="-5400000">
        <a:off x="1726098" y="2829663"/>
        <a:ext cx="1726099" cy="1697797"/>
      </dsp:txXfrm>
    </dsp:sp>
    <dsp:sp modelId="{1D6C915F-E30E-4D99-9589-D93A593CB9FC}">
      <dsp:nvSpPr>
        <dsp:cNvPr id="0" name=""/>
        <dsp:cNvSpPr/>
      </dsp:nvSpPr>
      <dsp:spPr>
        <a:xfrm>
          <a:off x="945998" y="1703145"/>
          <a:ext cx="1560200" cy="1121169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>
              <a:latin typeface="Montserrat" panose="00000500000000000000" pitchFamily="2" charset="0"/>
            </a:rPr>
            <a:t>Principales caracterís-ticas</a:t>
          </a:r>
          <a:endParaRPr lang="es-MX" sz="1800" b="1" kern="1200" dirty="0">
            <a:latin typeface="Montserrat" panose="00000500000000000000" pitchFamily="2" charset="0"/>
          </a:endParaRPr>
        </a:p>
      </dsp:txBody>
      <dsp:txXfrm>
        <a:off x="1000729" y="1757876"/>
        <a:ext cx="1450738" cy="10117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0D403-25DD-4998-8F8E-DB7111F387D3}">
      <dsp:nvSpPr>
        <dsp:cNvPr id="0" name=""/>
        <dsp:cNvSpPr/>
      </dsp:nvSpPr>
      <dsp:spPr>
        <a:xfrm>
          <a:off x="632560" y="0"/>
          <a:ext cx="2094459" cy="133261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14445-7883-45B8-AC43-1B06223F74CC}">
      <dsp:nvSpPr>
        <dsp:cNvPr id="0" name=""/>
        <dsp:cNvSpPr/>
      </dsp:nvSpPr>
      <dsp:spPr>
        <a:xfrm>
          <a:off x="44661" y="1018857"/>
          <a:ext cx="4107128" cy="337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  <a:latin typeface="+mn-lt"/>
            </a:rPr>
            <a:t>¿Qué son?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+mn-lt"/>
            </a:rPr>
            <a:t>Es un espacio (lugar y tiempo) que puede conformarse para que el alumnado participe en las decisiones sobre diversos temas que les interesan o preocupan de la vida escolar, propongan ideas, dialoguen y acuerden acciones para contribuir a su solución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+mn-lt"/>
            </a:rPr>
            <a:t>(SEP, 2020).</a:t>
          </a:r>
        </a:p>
      </dsp:txBody>
      <dsp:txXfrm>
        <a:off x="44661" y="1018857"/>
        <a:ext cx="4107128" cy="3375423"/>
      </dsp:txXfrm>
    </dsp:sp>
    <dsp:sp modelId="{55528AB7-A73C-416A-B0EB-547139DFAB04}">
      <dsp:nvSpPr>
        <dsp:cNvPr id="0" name=""/>
        <dsp:cNvSpPr/>
      </dsp:nvSpPr>
      <dsp:spPr>
        <a:xfrm>
          <a:off x="-84383" y="1280134"/>
          <a:ext cx="1076727" cy="799263"/>
        </a:xfrm>
        <a:prstGeom prst="halfFrame">
          <a:avLst>
            <a:gd name="adj1" fmla="val 25770"/>
            <a:gd name="adj2" fmla="val 25770"/>
          </a:avLst>
        </a:prstGeom>
        <a:solidFill>
          <a:srgbClr val="3B6D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E5B-566C-4F20-BFA5-33819B28826A}">
      <dsp:nvSpPr>
        <dsp:cNvPr id="0" name=""/>
        <dsp:cNvSpPr/>
      </dsp:nvSpPr>
      <dsp:spPr>
        <a:xfrm rot="5400000">
          <a:off x="3280907" y="1174657"/>
          <a:ext cx="799263" cy="1076727"/>
        </a:xfrm>
        <a:prstGeom prst="halfFrame">
          <a:avLst>
            <a:gd name="adj1" fmla="val 25770"/>
            <a:gd name="adj2" fmla="val 25770"/>
          </a:avLst>
        </a:prstGeom>
        <a:solidFill>
          <a:srgbClr val="3B6D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E3F73-E26B-40E4-A6E3-4007487303A1}">
      <dsp:nvSpPr>
        <dsp:cNvPr id="0" name=""/>
        <dsp:cNvSpPr/>
      </dsp:nvSpPr>
      <dsp:spPr>
        <a:xfrm rot="16200000">
          <a:off x="56175" y="3454538"/>
          <a:ext cx="821372" cy="1016680"/>
        </a:xfrm>
        <a:prstGeom prst="halfFrame">
          <a:avLst>
            <a:gd name="adj1" fmla="val 25770"/>
            <a:gd name="adj2" fmla="val 25770"/>
          </a:avLst>
        </a:prstGeom>
        <a:solidFill>
          <a:srgbClr val="3B6D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FB1A9-AF96-46DC-82DC-473F425861AE}">
      <dsp:nvSpPr>
        <dsp:cNvPr id="0" name=""/>
        <dsp:cNvSpPr/>
      </dsp:nvSpPr>
      <dsp:spPr>
        <a:xfrm rot="10800000">
          <a:off x="3075055" y="3522787"/>
          <a:ext cx="1076727" cy="799263"/>
        </a:xfrm>
        <a:prstGeom prst="halfFrame">
          <a:avLst>
            <a:gd name="adj1" fmla="val 25770"/>
            <a:gd name="adj2" fmla="val 25770"/>
          </a:avLst>
        </a:prstGeom>
        <a:solidFill>
          <a:srgbClr val="3B6D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C06D4-68EE-40EE-851F-50E2F52172FC}">
      <dsp:nvSpPr>
        <dsp:cNvPr id="0" name=""/>
        <dsp:cNvSpPr/>
      </dsp:nvSpPr>
      <dsp:spPr>
        <a:xfrm>
          <a:off x="0" y="557214"/>
          <a:ext cx="6921069" cy="219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7152" tIns="354076" rIns="537152" bIns="142240" numCol="1" spcCol="1270" anchor="t" anchorCtr="0">
          <a:noAutofit/>
        </a:bodyPr>
        <a:lstStyle/>
        <a:p>
          <a:pPr marL="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MX" sz="2000" kern="1200" dirty="0">
              <a:latin typeface="Montserrat" panose="00000500000000000000" pitchFamily="2" charset="0"/>
              <a:ea typeface="+mn-ea"/>
              <a:cs typeface="+mn-cs"/>
            </a:rPr>
            <a:t>Son </a:t>
          </a:r>
          <a:r>
            <a:rPr lang="es-MX" sz="2000" b="1" kern="1200" dirty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rPr>
            <a:t>compromisos </a:t>
          </a:r>
          <a:r>
            <a:rPr lang="es-MX" sz="2000" kern="1200" dirty="0">
              <a:latin typeface="Montserrat" panose="00000500000000000000" pitchFamily="2" charset="0"/>
              <a:ea typeface="+mn-ea"/>
              <a:cs typeface="+mn-cs"/>
            </a:rPr>
            <a:t>que establecen las y los integrantes de la </a:t>
          </a:r>
          <a:r>
            <a:rPr lang="es-MX" sz="2000" b="1" kern="1200" dirty="0">
              <a:latin typeface="Montserrat" panose="00000500000000000000" pitchFamily="2" charset="0"/>
              <a:ea typeface="+mn-ea"/>
              <a:cs typeface="+mn-cs"/>
            </a:rPr>
            <a:t>comunidad escolar </a:t>
          </a:r>
          <a:r>
            <a:rPr lang="es-MX" sz="2000" kern="1200" dirty="0">
              <a:latin typeface="Montserrat" panose="00000500000000000000" pitchFamily="2" charset="0"/>
              <a:ea typeface="+mn-ea"/>
              <a:cs typeface="+mn-cs"/>
            </a:rPr>
            <a:t>(alumnado, personal docente, directivo, madres/ padres de familia y/o tutores) de </a:t>
          </a:r>
          <a:r>
            <a:rPr lang="es-MX" sz="2000" b="1" kern="1200" dirty="0">
              <a:latin typeface="Montserrat" panose="00000500000000000000" pitchFamily="2" charset="0"/>
              <a:ea typeface="+mn-ea"/>
              <a:cs typeface="+mn-cs"/>
            </a:rPr>
            <a:t>manera participativa</a:t>
          </a:r>
          <a:r>
            <a:rPr lang="es-MX" sz="2000" kern="1200" dirty="0">
              <a:latin typeface="Montserrat" panose="00000500000000000000" pitchFamily="2" charset="0"/>
              <a:ea typeface="+mn-ea"/>
              <a:cs typeface="+mn-cs"/>
            </a:rPr>
            <a:t>, con el fin de regular la vida en común, de gestionar la convivencia pacífica, inclusiva y democrática.</a:t>
          </a:r>
          <a:endParaRPr lang="es-MX" sz="2000" kern="1200" dirty="0"/>
        </a:p>
      </dsp:txBody>
      <dsp:txXfrm>
        <a:off x="0" y="557214"/>
        <a:ext cx="6921069" cy="2195550"/>
      </dsp:txXfrm>
    </dsp:sp>
    <dsp:sp modelId="{26C04BAF-A5B4-4C86-9D4F-761BE871694B}">
      <dsp:nvSpPr>
        <dsp:cNvPr id="0" name=""/>
        <dsp:cNvSpPr/>
      </dsp:nvSpPr>
      <dsp:spPr>
        <a:xfrm>
          <a:off x="716744" y="56511"/>
          <a:ext cx="5625116" cy="84344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120" tIns="0" rIns="183120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Montserrat" panose="00000500000000000000" pitchFamily="2" charset="0"/>
              <a:ea typeface="+mn-ea"/>
              <a:cs typeface="+mn-cs"/>
            </a:rPr>
            <a:t>¿Qué son los acuerdos para la convivencia escolar?</a:t>
          </a:r>
        </a:p>
      </dsp:txBody>
      <dsp:txXfrm>
        <a:off x="757918" y="97685"/>
        <a:ext cx="5542768" cy="761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37AB0-1E7C-4AFA-BE9A-290EEE13E91B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760317"/>
            <a:ext cx="3037840" cy="463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760317"/>
            <a:ext cx="3037840" cy="463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487A-5C4B-4AB8-8CF7-17471CFA72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8772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64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934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654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830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883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758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364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959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702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820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07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D79D1-DC07-4224-8068-F2B9907F6352}" type="datetimeFigureOut">
              <a:rPr lang="es-MX" smtClean="0"/>
              <a:t>18/10/2020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6A17D-72DD-4615-BCF9-845CEF32A75F}" type="slidenum">
              <a:rPr lang="es-MX" smtClean="0"/>
              <a:t>‹Nº›</a:t>
            </a:fld>
            <a:endParaRPr lang="es-MX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57236" y="6276672"/>
            <a:ext cx="8002919" cy="531536"/>
            <a:chOff x="9160" y="8700543"/>
            <a:chExt cx="6253282" cy="429732"/>
          </a:xfrm>
        </p:grpSpPr>
        <p:pic>
          <p:nvPicPr>
            <p:cNvPr id="8" name="Picture 4" descr="Resultado de imagen para BANNER MORAD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0" y="8700543"/>
              <a:ext cx="1383443" cy="42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Paralelogramo 8"/>
            <p:cNvSpPr/>
            <p:nvPr/>
          </p:nvSpPr>
          <p:spPr>
            <a:xfrm>
              <a:off x="1290272" y="8846529"/>
              <a:ext cx="790874" cy="283746"/>
            </a:xfrm>
            <a:prstGeom prst="parallelogram">
              <a:avLst>
                <a:gd name="adj" fmla="val 49763"/>
              </a:avLst>
            </a:prstGeom>
            <a:solidFill>
              <a:srgbClr val="F376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rgbClr val="F3762A"/>
                </a:solidFill>
              </a:endParaRPr>
            </a:p>
          </p:txBody>
        </p:sp>
        <p:sp>
          <p:nvSpPr>
            <p:cNvPr id="10" name="Paralelogramo 9"/>
            <p:cNvSpPr/>
            <p:nvPr/>
          </p:nvSpPr>
          <p:spPr>
            <a:xfrm>
              <a:off x="1973323" y="8846529"/>
              <a:ext cx="790874" cy="283746"/>
            </a:xfrm>
            <a:prstGeom prst="parallelogram">
              <a:avLst>
                <a:gd name="adj" fmla="val 49763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Paralelogramo 10"/>
            <p:cNvSpPr/>
            <p:nvPr/>
          </p:nvSpPr>
          <p:spPr>
            <a:xfrm>
              <a:off x="2681832" y="8846529"/>
              <a:ext cx="790874" cy="283746"/>
            </a:xfrm>
            <a:prstGeom prst="parallelogram">
              <a:avLst>
                <a:gd name="adj" fmla="val 49763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Paralelogramo 11"/>
            <p:cNvSpPr/>
            <p:nvPr/>
          </p:nvSpPr>
          <p:spPr>
            <a:xfrm>
              <a:off x="3382136" y="8846529"/>
              <a:ext cx="790874" cy="283746"/>
            </a:xfrm>
            <a:prstGeom prst="parallelogram">
              <a:avLst>
                <a:gd name="adj" fmla="val 49763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Paralelogramo 12"/>
            <p:cNvSpPr/>
            <p:nvPr/>
          </p:nvSpPr>
          <p:spPr>
            <a:xfrm>
              <a:off x="4066761" y="8846529"/>
              <a:ext cx="790874" cy="283746"/>
            </a:xfrm>
            <a:prstGeom prst="parallelogram">
              <a:avLst>
                <a:gd name="adj" fmla="val 4976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Paralelogramo 13"/>
            <p:cNvSpPr/>
            <p:nvPr/>
          </p:nvSpPr>
          <p:spPr>
            <a:xfrm>
              <a:off x="4786943" y="8846529"/>
              <a:ext cx="790874" cy="283746"/>
            </a:xfrm>
            <a:prstGeom prst="parallelogram">
              <a:avLst>
                <a:gd name="adj" fmla="val 4976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Paralelogramo 14"/>
            <p:cNvSpPr/>
            <p:nvPr/>
          </p:nvSpPr>
          <p:spPr>
            <a:xfrm>
              <a:off x="5471568" y="8846529"/>
              <a:ext cx="790874" cy="283746"/>
            </a:xfrm>
            <a:prstGeom prst="parallelogram">
              <a:avLst>
                <a:gd name="adj" fmla="val 4976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6" name="Grupo 15"/>
          <p:cNvGrpSpPr/>
          <p:nvPr userDrawn="1"/>
        </p:nvGrpSpPr>
        <p:grpSpPr>
          <a:xfrm>
            <a:off x="8068064" y="6347480"/>
            <a:ext cx="1075936" cy="523220"/>
            <a:chOff x="6370017" y="123394"/>
            <a:chExt cx="1075936" cy="523220"/>
          </a:xfrm>
        </p:grpSpPr>
        <p:sp>
          <p:nvSpPr>
            <p:cNvPr id="17" name="Rectángulo 16"/>
            <p:cNvSpPr/>
            <p:nvPr/>
          </p:nvSpPr>
          <p:spPr>
            <a:xfrm>
              <a:off x="6370017" y="123394"/>
              <a:ext cx="107593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800" b="0" cap="none" spc="0" dirty="0">
                  <a:ln w="0"/>
                  <a:solidFill>
                    <a:srgbClr val="8C2845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PNCE</a:t>
              </a: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6373330" y="456789"/>
              <a:ext cx="1064715" cy="1538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00" dirty="0">
                  <a:ln w="0"/>
                  <a:solidFill>
                    <a:srgbClr val="BE9E66"/>
                  </a:solidFill>
                </a:rPr>
                <a:t>Programa Nacional de Convivencia Escolar</a:t>
              </a:r>
              <a:endParaRPr lang="es-ES" sz="400" b="0" cap="none" spc="0" dirty="0">
                <a:ln w="0"/>
                <a:solidFill>
                  <a:srgbClr val="BE9E66"/>
                </a:solidFill>
              </a:endParaRPr>
            </a:p>
          </p:txBody>
        </p:sp>
      </p:grpSp>
      <p:pic>
        <p:nvPicPr>
          <p:cNvPr id="19" name="Imagen 18"/>
          <p:cNvPicPr>
            <a:picLocks noChangeAspect="1"/>
          </p:cNvPicPr>
          <p:nvPr userDrawn="1"/>
        </p:nvPicPr>
        <p:blipFill rotWithShape="1">
          <a:blip r:embed="rId15"/>
          <a:srcRect l="71332"/>
          <a:stretch/>
        </p:blipFill>
        <p:spPr>
          <a:xfrm>
            <a:off x="3997152" y="28833"/>
            <a:ext cx="1388474" cy="671160"/>
          </a:xfrm>
          <a:prstGeom prst="rect">
            <a:avLst/>
          </a:prstGeom>
        </p:spPr>
      </p:pic>
      <p:pic>
        <p:nvPicPr>
          <p:cNvPr id="20" name="Picture 2" descr="Resultado de imagen para logo gobierno de coahuila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0"/>
          <a:stretch/>
        </p:blipFill>
        <p:spPr bwMode="auto">
          <a:xfrm>
            <a:off x="66184" y="15498"/>
            <a:ext cx="2701285" cy="7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n relacionada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2" t="35927" b="35875"/>
          <a:stretch/>
        </p:blipFill>
        <p:spPr bwMode="auto">
          <a:xfrm>
            <a:off x="2767469" y="169937"/>
            <a:ext cx="1125245" cy="4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o 21"/>
          <p:cNvGrpSpPr/>
          <p:nvPr userDrawn="1"/>
        </p:nvGrpSpPr>
        <p:grpSpPr>
          <a:xfrm>
            <a:off x="5385626" y="121302"/>
            <a:ext cx="1075936" cy="523220"/>
            <a:chOff x="6370017" y="123394"/>
            <a:chExt cx="1075936" cy="523220"/>
          </a:xfrm>
        </p:grpSpPr>
        <p:sp>
          <p:nvSpPr>
            <p:cNvPr id="23" name="Rectángulo 22"/>
            <p:cNvSpPr/>
            <p:nvPr/>
          </p:nvSpPr>
          <p:spPr>
            <a:xfrm>
              <a:off x="6370017" y="123394"/>
              <a:ext cx="107593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800" b="0" cap="none" spc="0" dirty="0">
                  <a:ln w="0"/>
                  <a:solidFill>
                    <a:srgbClr val="8C2845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PNCE</a:t>
              </a: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6373330" y="456789"/>
              <a:ext cx="1064715" cy="1538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00" dirty="0">
                  <a:ln w="0"/>
                  <a:solidFill>
                    <a:srgbClr val="BE9E66"/>
                  </a:solidFill>
                </a:rPr>
                <a:t>Programa Nacional de Convivencia Escolar</a:t>
              </a:r>
              <a:endParaRPr lang="es-ES" sz="400" b="0" cap="none" spc="0" dirty="0">
                <a:ln w="0"/>
                <a:solidFill>
                  <a:srgbClr val="BE9E66"/>
                </a:solidFill>
              </a:endParaRPr>
            </a:p>
          </p:txBody>
        </p:sp>
      </p:grpSp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63" y="214408"/>
            <a:ext cx="2572163" cy="3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b.mx/escuelalibredeacoso" TargetMode="External"/><Relationship Id="rId4" Type="http://schemas.openxmlformats.org/officeDocument/2006/relationships/hyperlink" Target="https://dgdge.sep.gob.mx/pnce_materiales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image" Target="../media/image39.png"/><Relationship Id="rId21" Type="http://schemas.openxmlformats.org/officeDocument/2006/relationships/image" Target="../media/image52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image" Target="../media/image38.png"/><Relationship Id="rId16" Type="http://schemas.openxmlformats.org/officeDocument/2006/relationships/image" Target="../media/image49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2.wdp"/><Relationship Id="rId5" Type="http://schemas.openxmlformats.org/officeDocument/2006/relationships/image" Target="../media/image41.png"/><Relationship Id="rId15" Type="http://schemas.microsoft.com/office/2007/relationships/hdphoto" Target="../media/hdphoto4.wdp"/><Relationship Id="rId23" Type="http://schemas.openxmlformats.org/officeDocument/2006/relationships/image" Target="../media/image54.png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48.png"/><Relationship Id="rId2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escuelalibredeacoso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dgdge.sep.gob.mx/pnce_materiale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sp.depositphotos.com/vector-images/icono-de-prohibido-sonido.html" TargetMode="External"/><Relationship Id="rId13" Type="http://schemas.openxmlformats.org/officeDocument/2006/relationships/image" Target="../media/image13.png"/><Relationship Id="rId3" Type="http://schemas.openxmlformats.org/officeDocument/2006/relationships/hyperlink" Target="https://www.shareicon.net/asking-random-doubt-people-mark-sign-questions-head-question-doubts-662464" TargetMode="External"/><Relationship Id="rId7" Type="http://schemas.openxmlformats.org/officeDocument/2006/relationships/image" Target="../media/image10.jpeg"/><Relationship Id="rId12" Type="http://schemas.openxmlformats.org/officeDocument/2006/relationships/hyperlink" Target="https://icon-icons.com/de/symbol/computer-Bildschirm/10270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hyperlink" Target="http://www.pngall.com/battery-charging-png" TargetMode="External"/><Relationship Id="rId10" Type="http://schemas.openxmlformats.org/officeDocument/2006/relationships/hyperlink" Target="https://en.wikipedia.org/wiki/File:No_sign.svg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hyperlink" Target="http://www.iconarchive.com/show/pretty-office-10-icons-by-custom-icon-design/Teachers-icon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ms/uploads/attachment/file/564947/sugerencias-preescolar.pdf" TargetMode="External"/><Relationship Id="rId7" Type="http://schemas.openxmlformats.org/officeDocument/2006/relationships/hyperlink" Target="https://www.gob.mx/cms/uploads/attachment/file/562235/sugerencias-secundaria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hyperlink" Target="https://www.gob.mx/cms/uploads/attachment/file/562244/sugerencias-primaria2020.pdf" TargetMode="Externa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84.png"/><Relationship Id="rId17" Type="http://schemas.openxmlformats.org/officeDocument/2006/relationships/image" Target="../media/image87.png"/><Relationship Id="rId2" Type="http://schemas.openxmlformats.org/officeDocument/2006/relationships/image" Target="../media/image79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microsoft.com/office/2007/relationships/hdphoto" Target="../media/hdphoto10.wdp"/><Relationship Id="rId1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wzu5yy2de4d9cGJY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121355" y="2831333"/>
            <a:ext cx="4264302" cy="1550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 26"/>
          <p:cNvSpPr/>
          <p:nvPr/>
        </p:nvSpPr>
        <p:spPr>
          <a:xfrm>
            <a:off x="81555" y="4594862"/>
            <a:ext cx="3905194" cy="230394"/>
          </a:xfrm>
          <a:prstGeom prst="rect">
            <a:avLst/>
          </a:prstGeom>
          <a:solidFill>
            <a:srgbClr val="BE9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/>
          <p:cNvSpPr/>
          <p:nvPr/>
        </p:nvSpPr>
        <p:spPr>
          <a:xfrm>
            <a:off x="81554" y="4915678"/>
            <a:ext cx="4304103" cy="212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3905194" y="4460825"/>
            <a:ext cx="5238806" cy="4462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300" b="0" cap="none" spc="0" dirty="0">
                <a:ln w="0"/>
                <a:solidFill>
                  <a:srgbClr val="BE9E66"/>
                </a:solidFill>
              </a:rPr>
              <a:t>Programa Nacional de Convivencia Escolar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782752" y="2818319"/>
            <a:ext cx="5842798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0" cap="none" spc="0" dirty="0">
                <a:ln w="0"/>
                <a:solidFill>
                  <a:srgbClr val="8C284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PNCE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8046222" y="6688103"/>
            <a:ext cx="1064715" cy="1538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" dirty="0">
                <a:ln w="0"/>
                <a:solidFill>
                  <a:srgbClr val="BE9E66"/>
                </a:solidFill>
              </a:rPr>
              <a:t>Programa Nacional de Convivencia Escolar</a:t>
            </a:r>
            <a:endParaRPr lang="es-ES" sz="400" b="0" cap="none" spc="0" dirty="0">
              <a:ln w="0"/>
              <a:solidFill>
                <a:srgbClr val="BE9E66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327129" y="2597984"/>
            <a:ext cx="4695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ln w="0"/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hacia</a:t>
            </a:r>
            <a:r>
              <a:rPr lang="es-ES" sz="2000" dirty="0">
                <a:ln w="0"/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s-ES" sz="2800" dirty="0">
                <a:ln w="0"/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la </a:t>
            </a:r>
            <a:r>
              <a:rPr lang="es-ES" sz="3600" dirty="0">
                <a:ln w="0"/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implementación </a:t>
            </a:r>
            <a:r>
              <a:rPr lang="es-ES" sz="2800" dirty="0">
                <a:ln w="0"/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del</a:t>
            </a:r>
            <a:r>
              <a:rPr lang="es-ES" sz="3600" dirty="0">
                <a:ln w="0"/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 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91091" y="908928"/>
            <a:ext cx="48877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800" b="1" dirty="0">
                <a:ln w="0"/>
                <a:solidFill>
                  <a:srgbClr val="8C2845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Taller de Inducción </a:t>
            </a:r>
          </a:p>
          <a:p>
            <a:pPr algn="ctr"/>
            <a:r>
              <a:rPr lang="es-ES" sz="4800" b="1" dirty="0">
                <a:ln w="0"/>
                <a:solidFill>
                  <a:srgbClr val="8C2845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Virtual</a:t>
            </a:r>
            <a:endParaRPr lang="es-MX" sz="4800" b="1" dirty="0">
              <a:solidFill>
                <a:srgbClr val="8C2845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500835" y="4701397"/>
            <a:ext cx="6643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ln w="0"/>
                <a:latin typeface="Arial Narrow" panose="020B0606020202030204" pitchFamily="34" charset="0"/>
                <a:cs typeface="Aharoni" panose="02010803020104030203" pitchFamily="2" charset="-79"/>
              </a:rPr>
              <a:t>en escuelas públicas de Educación Básica en </a:t>
            </a:r>
            <a:r>
              <a:rPr lang="es-ES" sz="4800" b="1" dirty="0">
                <a:ln w="0"/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Coahuila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41382" y="2356668"/>
            <a:ext cx="6208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ln w="0"/>
                <a:latin typeface="Arial Narrow" panose="020B0606020202030204" pitchFamily="34" charset="0"/>
                <a:cs typeface="Aharoni" panose="02010803020104030203" pitchFamily="2" charset="-79"/>
              </a:rPr>
              <a:t>para </a:t>
            </a:r>
            <a:r>
              <a:rPr lang="es-ES" sz="2800" b="1" dirty="0">
                <a:ln w="0"/>
                <a:solidFill>
                  <a:srgbClr val="660066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JEFES DE SECTOR </a:t>
            </a:r>
            <a:r>
              <a:rPr lang="es-ES" sz="2800" dirty="0">
                <a:ln w="0"/>
                <a:latin typeface="Arial Narrow" panose="020B0606020202030204" pitchFamily="34" charset="0"/>
                <a:cs typeface="Aharoni" panose="02010803020104030203" pitchFamily="2" charset="-79"/>
              </a:rPr>
              <a:t>y </a:t>
            </a:r>
            <a:r>
              <a:rPr lang="es-ES" sz="2800" b="1" dirty="0">
                <a:ln w="0"/>
                <a:solidFill>
                  <a:srgbClr val="660066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SUPERVISORES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331587" y="4854067"/>
            <a:ext cx="265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n w="0"/>
                <a:latin typeface="Arial Narrow" panose="020B0606020202030204" pitchFamily="34" charset="0"/>
                <a:cs typeface="Aharoni" panose="02010803020104030203" pitchFamily="2" charset="-79"/>
              </a:rPr>
              <a:t>en el ciclo escolar 2020-2021</a:t>
            </a:r>
            <a:endParaRPr lang="es-MX" dirty="0"/>
          </a:p>
        </p:txBody>
      </p:sp>
      <p:sp>
        <p:nvSpPr>
          <p:cNvPr id="25" name="Rectángulo 24"/>
          <p:cNvSpPr/>
          <p:nvPr/>
        </p:nvSpPr>
        <p:spPr>
          <a:xfrm>
            <a:off x="5208752" y="2003564"/>
            <a:ext cx="3935248" cy="358999"/>
          </a:xfrm>
          <a:prstGeom prst="rect">
            <a:avLst/>
          </a:prstGeom>
          <a:solidFill>
            <a:srgbClr val="CB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C00000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407124" y="2452430"/>
            <a:ext cx="2753102" cy="25195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Rectángulo 27"/>
          <p:cNvSpPr/>
          <p:nvPr/>
        </p:nvSpPr>
        <p:spPr>
          <a:xfrm>
            <a:off x="264393" y="3109182"/>
            <a:ext cx="4067194" cy="1398287"/>
          </a:xfrm>
          <a:prstGeom prst="rect">
            <a:avLst/>
          </a:prstGeom>
          <a:solidFill>
            <a:srgbClr val="CB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9" name="Picture 4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5" y="2832513"/>
            <a:ext cx="2409001" cy="266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3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b="57995"/>
          <a:stretch/>
        </p:blipFill>
        <p:spPr>
          <a:xfrm>
            <a:off x="957578" y="585172"/>
            <a:ext cx="6346636" cy="167662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4014" y="2120124"/>
            <a:ext cx="858376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/>
              <a:t>El material del </a:t>
            </a:r>
            <a:r>
              <a:rPr lang="es-MX" sz="2400" b="1" dirty="0">
                <a:solidFill>
                  <a:srgbClr val="C00000"/>
                </a:solidFill>
              </a:rPr>
              <a:t>Programa Nacional de Convivencia Escolar (PNCE</a:t>
            </a:r>
            <a:r>
              <a:rPr lang="es-MX" sz="2400" dirty="0"/>
              <a:t>) fue diseñado para ser trabajado en las escuelas, con el apoyo del personal docente, sin embargo, ante la situación derivada de la pandemia por COVID- </a:t>
            </a:r>
            <a:r>
              <a:rPr lang="es-MX" sz="2800" dirty="0"/>
              <a:t>19</a:t>
            </a:r>
            <a:r>
              <a:rPr lang="es-MX" sz="2400" dirty="0"/>
              <a:t> y las circunstancias que se viven, existen estados afectivos que requieren una atención inmediata. En ese sentido, toda vez que el ciclo escolar 2020- 2021 inició a distancia, se proporcionan las siguientes </a:t>
            </a:r>
            <a:r>
              <a:rPr lang="es-MX" sz="2400" b="1" dirty="0">
                <a:solidFill>
                  <a:srgbClr val="C00000"/>
                </a:solidFill>
              </a:rPr>
              <a:t>Orientaciones para el trabajo a distancia del Programa Nacional de Convivencia Escolar</a:t>
            </a:r>
            <a:r>
              <a:rPr lang="es-MX" sz="2400" dirty="0"/>
              <a:t>, dirigido a las maestras y maestros, alumnas y alumnos, a fin de promover el trabajo con los materiales educativos del programa, a través de su mediación y el apoyo de las familias de los educandos. </a:t>
            </a:r>
          </a:p>
          <a:p>
            <a:r>
              <a:rPr lang="es-MX" sz="2000" dirty="0"/>
              <a:t> </a:t>
            </a:r>
          </a:p>
          <a:p>
            <a:r>
              <a:rPr lang="es-MX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909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355" t="23758" r="62631" b="52932"/>
          <a:stretch/>
        </p:blipFill>
        <p:spPr>
          <a:xfrm>
            <a:off x="101559" y="1294810"/>
            <a:ext cx="2475335" cy="25044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4025" y="771590"/>
            <a:ext cx="432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solidFill>
                  <a:srgbClr val="C00000"/>
                </a:solidFill>
                <a:latin typeface="Interstate-LightCondensed" pitchFamily="2" charset="0"/>
              </a:rPr>
              <a:t>¿Con qué materiales contamos?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576894" y="1428001"/>
            <a:ext cx="635140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latin typeface="Interstate-LightCondensed" pitchFamily="2" charset="0"/>
              </a:rPr>
              <a:t>Algunos de los materiales que dispone el Programa son: </a:t>
            </a:r>
          </a:p>
          <a:p>
            <a:pPr algn="just"/>
            <a:r>
              <a:rPr lang="es-MX" sz="2400" b="1" dirty="0">
                <a:solidFill>
                  <a:srgbClr val="B40000"/>
                </a:solidFill>
                <a:latin typeface="Interstate-LightCondensed" pitchFamily="2" charset="0"/>
              </a:rPr>
              <a:t>* Cuadernos de actividades para el alumno de educación preescolar y para cada uno de los grados de educación primaria</a:t>
            </a:r>
            <a:r>
              <a:rPr lang="es-MX" sz="2400" b="1" dirty="0">
                <a:latin typeface="Interstate-LightCondensed" pitchFamily="2" charset="0"/>
              </a:rPr>
              <a:t>, que incluyen herramientas para el tratamiento práctico de seis temas:  </a:t>
            </a:r>
          </a:p>
          <a:p>
            <a:r>
              <a:rPr lang="es-MX" sz="2200" b="1" dirty="0">
                <a:latin typeface="Interstate-LightCondensed" pitchFamily="2" charset="0"/>
              </a:rPr>
              <a:t>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62319" y="4091171"/>
            <a:ext cx="55701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sz="2400" b="1" dirty="0">
                <a:solidFill>
                  <a:schemeClr val="accent4">
                    <a:lumMod val="75000"/>
                  </a:schemeClr>
                </a:solidFill>
                <a:latin typeface="Interstate-LightCondensed" pitchFamily="2" charset="0"/>
              </a:rPr>
              <a:t>Autoestima </a:t>
            </a:r>
          </a:p>
          <a:p>
            <a:r>
              <a:rPr lang="es-MX" sz="2400" b="1" dirty="0">
                <a:solidFill>
                  <a:schemeClr val="accent4">
                    <a:lumMod val="75000"/>
                  </a:schemeClr>
                </a:solidFill>
                <a:latin typeface="Interstate-LightCondensed" pitchFamily="2" charset="0"/>
              </a:rPr>
              <a:t>2. Autorregulación emocional </a:t>
            </a:r>
          </a:p>
          <a:p>
            <a:r>
              <a:rPr lang="es-MX" sz="2400" b="1" dirty="0">
                <a:solidFill>
                  <a:schemeClr val="accent4">
                    <a:lumMod val="75000"/>
                  </a:schemeClr>
                </a:solidFill>
                <a:latin typeface="Interstate-LightCondensed" pitchFamily="2" charset="0"/>
              </a:rPr>
              <a:t>3. Valoración de la diversidad </a:t>
            </a:r>
          </a:p>
          <a:p>
            <a:r>
              <a:rPr lang="es-MX" sz="2400" b="1" dirty="0">
                <a:solidFill>
                  <a:schemeClr val="accent4">
                    <a:lumMod val="75000"/>
                  </a:schemeClr>
                </a:solidFill>
                <a:latin typeface="Interstate-LightCondensed" pitchFamily="2" charset="0"/>
              </a:rPr>
              <a:t>4. Respeto a las reglas </a:t>
            </a:r>
          </a:p>
          <a:p>
            <a:r>
              <a:rPr lang="es-MX" sz="2400" b="1" dirty="0">
                <a:solidFill>
                  <a:schemeClr val="accent4">
                    <a:lumMod val="75000"/>
                  </a:schemeClr>
                </a:solidFill>
                <a:latin typeface="Interstate-LightCondensed" pitchFamily="2" charset="0"/>
              </a:rPr>
              <a:t>5. Manejo pacífico de conflictos </a:t>
            </a:r>
          </a:p>
          <a:p>
            <a:r>
              <a:rPr lang="es-MX" sz="2400" b="1" dirty="0">
                <a:solidFill>
                  <a:schemeClr val="accent4">
                    <a:lumMod val="75000"/>
                  </a:schemeClr>
                </a:solidFill>
                <a:latin typeface="Interstate-LightCondensed" pitchFamily="2" charset="0"/>
              </a:rPr>
              <a:t>6. Comunicación familiar</a:t>
            </a:r>
          </a:p>
          <a:p>
            <a:r>
              <a:rPr lang="es-MX" sz="2400" b="1" dirty="0">
                <a:latin typeface="Interstate-LightCondense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8581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388901" y="560246"/>
            <a:ext cx="5730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>
                <a:latin typeface="Interstate-LightCondensed" pitchFamily="2" charset="0"/>
              </a:rPr>
              <a:t>Materiales Educativos PNCE 2020-2021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9721" t="29669" r="23599" b="14403"/>
          <a:stretch/>
        </p:blipFill>
        <p:spPr>
          <a:xfrm>
            <a:off x="0" y="1145021"/>
            <a:ext cx="9144000" cy="523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51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6581" t="50097" r="63233" b="20756"/>
          <a:stretch/>
        </p:blipFill>
        <p:spPr>
          <a:xfrm>
            <a:off x="1089039" y="2597392"/>
            <a:ext cx="1297874" cy="201625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40840" y="1435434"/>
            <a:ext cx="15359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chemeClr val="tx1"/>
                </a:solidFill>
                <a:latin typeface="Interstate-LightCondensed" pitchFamily="2" charset="0"/>
              </a:rPr>
              <a:t>Preescolar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834480" y="1430468"/>
            <a:ext cx="12731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chemeClr val="tx1"/>
                </a:solidFill>
                <a:latin typeface="Interstate-LightCondensed" pitchFamily="2" charset="0"/>
              </a:rPr>
              <a:t>Primaria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589896" y="1398288"/>
            <a:ext cx="16072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latin typeface="Interstate-LightCondensed" pitchFamily="2" charset="0"/>
              </a:rPr>
              <a:t>Secund</a:t>
            </a:r>
            <a:r>
              <a:rPr lang="es-ES" sz="2800" b="1" cap="none" spc="0" dirty="0">
                <a:ln w="0"/>
                <a:solidFill>
                  <a:schemeClr val="tx1"/>
                </a:solidFill>
                <a:latin typeface="Interstate-LightCondensed" pitchFamily="2" charset="0"/>
              </a:rPr>
              <a:t>aria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2448718" y="649603"/>
            <a:ext cx="3902298" cy="748685"/>
          </a:xfrm>
          <a:prstGeom prst="roundRect">
            <a:avLst/>
          </a:prstGeom>
          <a:solidFill>
            <a:srgbClr val="B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8C2845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240760" y="512104"/>
            <a:ext cx="2185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terstate-LightCondensed" pitchFamily="2" charset="0"/>
              </a:rPr>
              <a:t>Material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17640" t="30205" r="74302" b="47033"/>
          <a:stretch/>
        </p:blipFill>
        <p:spPr>
          <a:xfrm>
            <a:off x="261574" y="1972519"/>
            <a:ext cx="1464195" cy="17585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7570" t="26476" r="45221" b="41749"/>
          <a:stretch/>
        </p:blipFill>
        <p:spPr>
          <a:xfrm>
            <a:off x="3151636" y="1868868"/>
            <a:ext cx="2372539" cy="24629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64933" t="29346" r="26601" b="51490"/>
          <a:stretch/>
        </p:blipFill>
        <p:spPr>
          <a:xfrm>
            <a:off x="6552582" y="1953688"/>
            <a:ext cx="1801868" cy="229328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54398" t="29043" r="36959" b="50756"/>
          <a:stretch/>
        </p:blipFill>
        <p:spPr>
          <a:xfrm>
            <a:off x="4707114" y="3245954"/>
            <a:ext cx="1184324" cy="15564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36236" y="5213419"/>
            <a:ext cx="8175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b="1" dirty="0">
                <a:hlinkClick r:id="rId4"/>
              </a:rPr>
              <a:t>https://dgdge.sep.gob.mx/pnce_materiales/</a:t>
            </a:r>
            <a:endParaRPr lang="es-MX" sz="2800" b="1" dirty="0"/>
          </a:p>
          <a:p>
            <a:pPr algn="just"/>
            <a:r>
              <a:rPr lang="es-MX" sz="2800" b="1" dirty="0">
                <a:hlinkClick r:id="rId5"/>
              </a:rPr>
              <a:t>https://www.gob.mx/escuelalibredeacoso</a:t>
            </a:r>
            <a:endParaRPr lang="es-MX" sz="2800" b="1" dirty="0"/>
          </a:p>
          <a:p>
            <a:pPr algn="just"/>
            <a:r>
              <a:rPr lang="es-MX" sz="2800" b="1" dirty="0"/>
              <a:t> </a:t>
            </a:r>
            <a:endParaRPr lang="es-MX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708867" y="4802369"/>
            <a:ext cx="588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Materiales  electrónicos del PNCE</a:t>
            </a:r>
          </a:p>
        </p:txBody>
      </p:sp>
    </p:spTree>
    <p:extLst>
      <p:ext uri="{BB962C8B-B14F-4D97-AF65-F5344CB8AC3E}">
        <p14:creationId xmlns:p14="http://schemas.microsoft.com/office/powerpoint/2010/main" val="2730498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2517" y="799673"/>
            <a:ext cx="9088941" cy="507827"/>
          </a:xfrm>
        </p:spPr>
        <p:txBody>
          <a:bodyPr>
            <a:normAutofit/>
          </a:bodyPr>
          <a:lstStyle/>
          <a:p>
            <a:pPr algn="ctr"/>
            <a:r>
              <a:rPr lang="en-US" sz="1847" dirty="0">
                <a:latin typeface="Arial Black" panose="020B0A04020102020204" pitchFamily="34" charset="0"/>
              </a:rPr>
              <a:t>ESTRUCTURA DEL MATERIAL DE PREESCOLAR Y PRIMARIA</a:t>
            </a:r>
            <a:endParaRPr lang="es-MX" sz="1847" dirty="0">
              <a:latin typeface="Arial Black" panose="020B0A040201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86472" y="1604093"/>
            <a:ext cx="3822757" cy="3928171"/>
            <a:chOff x="253069" y="1856140"/>
            <a:chExt cx="3831250" cy="4446632"/>
          </a:xfrm>
        </p:grpSpPr>
        <p:sp>
          <p:nvSpPr>
            <p:cNvPr id="6" name="Forma libre 5"/>
            <p:cNvSpPr/>
            <p:nvPr/>
          </p:nvSpPr>
          <p:spPr>
            <a:xfrm rot="16200000">
              <a:off x="-1544731" y="3653940"/>
              <a:ext cx="4439012" cy="843412"/>
            </a:xfrm>
            <a:custGeom>
              <a:avLst/>
              <a:gdLst>
                <a:gd name="connsiteX0" fmla="*/ 0 w 4439011"/>
                <a:gd name="connsiteY0" fmla="*/ 0 h 843412"/>
                <a:gd name="connsiteX1" fmla="*/ 4439011 w 4439011"/>
                <a:gd name="connsiteY1" fmla="*/ 0 h 843412"/>
                <a:gd name="connsiteX2" fmla="*/ 4439011 w 4439011"/>
                <a:gd name="connsiteY2" fmla="*/ 843412 h 843412"/>
                <a:gd name="connsiteX3" fmla="*/ 0 w 4439011"/>
                <a:gd name="connsiteY3" fmla="*/ 843412 h 843412"/>
                <a:gd name="connsiteX4" fmla="*/ 0 w 4439011"/>
                <a:gd name="connsiteY4" fmla="*/ 0 h 84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9011" h="843412">
                  <a:moveTo>
                    <a:pt x="0" y="0"/>
                  </a:moveTo>
                  <a:lnTo>
                    <a:pt x="4439011" y="0"/>
                  </a:lnTo>
                  <a:lnTo>
                    <a:pt x="4439011" y="843412"/>
                  </a:lnTo>
                  <a:lnTo>
                    <a:pt x="0" y="843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3694" b="1" dirty="0">
                  <a:solidFill>
                    <a:schemeClr val="bg1"/>
                  </a:solidFill>
                  <a:latin typeface="Interstate-LightCondensed" pitchFamily="2" charset="0"/>
                  <a:cs typeface="Arial" panose="020B0604020202020204" pitchFamily="34" charset="0"/>
                </a:rPr>
                <a:t>Seis temas</a:t>
              </a:r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1294478" y="1897379"/>
              <a:ext cx="2789841" cy="4405393"/>
              <a:chOff x="1295097" y="1627364"/>
              <a:chExt cx="3016260" cy="4784622"/>
            </a:xfrm>
          </p:grpSpPr>
          <p:sp>
            <p:nvSpPr>
              <p:cNvPr id="8" name="Forma libre 7"/>
              <p:cNvSpPr/>
              <p:nvPr/>
            </p:nvSpPr>
            <p:spPr>
              <a:xfrm>
                <a:off x="1296665" y="2063638"/>
                <a:ext cx="214892" cy="379526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3795260"/>
                    </a:lnTo>
                    <a:lnTo>
                      <a:pt x="292170" y="3795260"/>
                    </a:lnTo>
                  </a:path>
                </a:pathLst>
              </a:custGeom>
              <a:noFill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9" name="Grupo 8"/>
              <p:cNvGrpSpPr/>
              <p:nvPr/>
            </p:nvGrpSpPr>
            <p:grpSpPr>
              <a:xfrm>
                <a:off x="1511557" y="5417958"/>
                <a:ext cx="2685599" cy="994028"/>
                <a:chOff x="4846675" y="4926485"/>
                <a:chExt cx="4087542" cy="1415991"/>
              </a:xfrm>
            </p:grpSpPr>
            <p:pic>
              <p:nvPicPr>
                <p:cNvPr id="29" name="Imagen 3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2607" y="4926485"/>
                  <a:ext cx="1071610" cy="1415991"/>
                </a:xfrm>
                <a:prstGeom prst="rect">
                  <a:avLst/>
                </a:prstGeom>
              </p:spPr>
            </p:pic>
            <p:pic>
              <p:nvPicPr>
                <p:cNvPr id="30" name="Imagen 4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151" r="27744" b="75199"/>
                <a:stretch/>
              </p:blipFill>
              <p:spPr>
                <a:xfrm>
                  <a:off x="4846675" y="5590648"/>
                  <a:ext cx="3004142" cy="751828"/>
                </a:xfrm>
                <a:prstGeom prst="rect">
                  <a:avLst/>
                </a:prstGeom>
              </p:spPr>
            </p:pic>
          </p:grpSp>
          <p:sp>
            <p:nvSpPr>
              <p:cNvPr id="10" name="Forma libre 9"/>
              <p:cNvSpPr/>
              <p:nvPr/>
            </p:nvSpPr>
            <p:spPr>
              <a:xfrm>
                <a:off x="1297014" y="4562024"/>
                <a:ext cx="292170" cy="63443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34430"/>
                    </a:lnTo>
                    <a:lnTo>
                      <a:pt x="292170" y="634430"/>
                    </a:lnTo>
                  </a:path>
                </a:pathLst>
              </a:custGeom>
              <a:noFill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Forma libre 10"/>
              <p:cNvSpPr/>
              <p:nvPr/>
            </p:nvSpPr>
            <p:spPr>
              <a:xfrm>
                <a:off x="1298435" y="3802852"/>
                <a:ext cx="292170" cy="63443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34430"/>
                    </a:lnTo>
                    <a:lnTo>
                      <a:pt x="292170" y="634430"/>
                    </a:lnTo>
                  </a:path>
                </a:pathLst>
              </a:custGeom>
              <a:noFill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Forma libre 11"/>
              <p:cNvSpPr/>
              <p:nvPr/>
            </p:nvSpPr>
            <p:spPr>
              <a:xfrm>
                <a:off x="1301553" y="3010204"/>
                <a:ext cx="292170" cy="63443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34430"/>
                    </a:lnTo>
                    <a:lnTo>
                      <a:pt x="292170" y="634430"/>
                    </a:lnTo>
                  </a:path>
                </a:pathLst>
              </a:custGeom>
              <a:noFill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Forma libre 12"/>
              <p:cNvSpPr/>
              <p:nvPr/>
            </p:nvSpPr>
            <p:spPr>
              <a:xfrm>
                <a:off x="1295097" y="2160018"/>
                <a:ext cx="292170" cy="63443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34430"/>
                    </a:lnTo>
                    <a:lnTo>
                      <a:pt x="292170" y="634430"/>
                    </a:lnTo>
                  </a:path>
                </a:pathLst>
              </a:custGeom>
              <a:noFill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6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4" name="Grupo 13"/>
              <p:cNvGrpSpPr/>
              <p:nvPr/>
            </p:nvGrpSpPr>
            <p:grpSpPr>
              <a:xfrm>
                <a:off x="1503357" y="3222630"/>
                <a:ext cx="2808000" cy="900000"/>
                <a:chOff x="139447" y="3742205"/>
                <a:chExt cx="4137993" cy="1251093"/>
              </a:xfrm>
            </p:grpSpPr>
            <p:pic>
              <p:nvPicPr>
                <p:cNvPr id="27" name="Imagen 34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101" r="25196" b="76249"/>
                <a:stretch/>
              </p:blipFill>
              <p:spPr>
                <a:xfrm>
                  <a:off x="1080373" y="3746236"/>
                  <a:ext cx="3197067" cy="765629"/>
                </a:xfrm>
                <a:prstGeom prst="rect">
                  <a:avLst/>
                </a:prstGeom>
              </p:spPr>
            </p:pic>
            <p:pic>
              <p:nvPicPr>
                <p:cNvPr id="28" name="Imagen 3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447" y="3742205"/>
                  <a:ext cx="953291" cy="1251093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upo 14"/>
              <p:cNvGrpSpPr/>
              <p:nvPr/>
            </p:nvGrpSpPr>
            <p:grpSpPr>
              <a:xfrm>
                <a:off x="1510945" y="4895772"/>
                <a:ext cx="2800412" cy="759652"/>
                <a:chOff x="119747" y="5224558"/>
                <a:chExt cx="4131944" cy="1254942"/>
              </a:xfrm>
            </p:grpSpPr>
            <p:pic>
              <p:nvPicPr>
                <p:cNvPr id="25" name="Imagen 38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506" r="38948" b="76527"/>
                <a:stretch/>
              </p:blipFill>
              <p:spPr>
                <a:xfrm>
                  <a:off x="1049133" y="5224558"/>
                  <a:ext cx="3202558" cy="825908"/>
                </a:xfrm>
                <a:prstGeom prst="rect">
                  <a:avLst/>
                </a:prstGeom>
              </p:spPr>
            </p:pic>
            <p:pic>
              <p:nvPicPr>
                <p:cNvPr id="26" name="Imagen 3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747" y="5230960"/>
                  <a:ext cx="948891" cy="124854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upo 15"/>
              <p:cNvGrpSpPr/>
              <p:nvPr/>
            </p:nvGrpSpPr>
            <p:grpSpPr>
              <a:xfrm>
                <a:off x="1503357" y="3867558"/>
                <a:ext cx="2808000" cy="861413"/>
                <a:chOff x="4829502" y="3081064"/>
                <a:chExt cx="4087753" cy="1405535"/>
              </a:xfrm>
            </p:grpSpPr>
            <p:pic>
              <p:nvPicPr>
                <p:cNvPr id="23" name="Imagen 36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101" r="37513" b="76249"/>
                <a:stretch/>
              </p:blipFill>
              <p:spPr>
                <a:xfrm>
                  <a:off x="4829502" y="3661139"/>
                  <a:ext cx="3050277" cy="825460"/>
                </a:xfrm>
                <a:prstGeom prst="rect">
                  <a:avLst/>
                </a:prstGeom>
              </p:spPr>
            </p:pic>
            <p:pic>
              <p:nvPicPr>
                <p:cNvPr id="24" name="Imagen 31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56303" y="3081064"/>
                  <a:ext cx="1060952" cy="140553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upo 16"/>
              <p:cNvGrpSpPr/>
              <p:nvPr/>
            </p:nvGrpSpPr>
            <p:grpSpPr>
              <a:xfrm>
                <a:off x="1503357" y="2208993"/>
                <a:ext cx="2807999" cy="900000"/>
                <a:chOff x="4846676" y="1324678"/>
                <a:chExt cx="4076883" cy="1405535"/>
              </a:xfrm>
            </p:grpSpPr>
            <p:pic>
              <p:nvPicPr>
                <p:cNvPr id="21" name="Imagen 32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101" r="37481" b="76249"/>
                <a:stretch/>
              </p:blipFill>
              <p:spPr>
                <a:xfrm>
                  <a:off x="4846676" y="1913398"/>
                  <a:ext cx="3015932" cy="816815"/>
                </a:xfrm>
                <a:prstGeom prst="rect">
                  <a:avLst/>
                </a:prstGeom>
              </p:spPr>
            </p:pic>
            <p:pic>
              <p:nvPicPr>
                <p:cNvPr id="22" name="Imagen 3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2607" y="1324678"/>
                  <a:ext cx="1060952" cy="1405535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upo 17"/>
              <p:cNvGrpSpPr/>
              <p:nvPr/>
            </p:nvGrpSpPr>
            <p:grpSpPr>
              <a:xfrm>
                <a:off x="1510945" y="1627364"/>
                <a:ext cx="2800411" cy="850460"/>
                <a:chOff x="143759" y="2279180"/>
                <a:chExt cx="4133681" cy="1252708"/>
              </a:xfrm>
            </p:grpSpPr>
            <p:pic>
              <p:nvPicPr>
                <p:cNvPr id="19" name="Imagen 30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101" r="29260" b="76250"/>
                <a:stretch/>
              </p:blipFill>
              <p:spPr>
                <a:xfrm>
                  <a:off x="1080374" y="2279180"/>
                  <a:ext cx="3197066" cy="812369"/>
                </a:xfrm>
                <a:prstGeom prst="rect">
                  <a:avLst/>
                </a:prstGeom>
              </p:spPr>
            </p:pic>
            <p:pic>
              <p:nvPicPr>
                <p:cNvPr id="20" name="Imagen 2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759" y="2285879"/>
                  <a:ext cx="946194" cy="124600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1" name="Grupo 30"/>
          <p:cNvGrpSpPr/>
          <p:nvPr/>
        </p:nvGrpSpPr>
        <p:grpSpPr>
          <a:xfrm>
            <a:off x="4128741" y="1519609"/>
            <a:ext cx="2081480" cy="4097142"/>
            <a:chOff x="4205765" y="1897380"/>
            <a:chExt cx="2086104" cy="4637904"/>
          </a:xfrm>
        </p:grpSpPr>
        <p:sp>
          <p:nvSpPr>
            <p:cNvPr id="32" name="Cerrar llave 31"/>
            <p:cNvSpPr/>
            <p:nvPr/>
          </p:nvSpPr>
          <p:spPr>
            <a:xfrm>
              <a:off x="4205765" y="1897380"/>
              <a:ext cx="499354" cy="4637904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sz="1385" dirty="0"/>
            </a:p>
          </p:txBody>
        </p:sp>
        <p:sp>
          <p:nvSpPr>
            <p:cNvPr id="33" name="Pentágono 32"/>
            <p:cNvSpPr/>
            <p:nvPr/>
          </p:nvSpPr>
          <p:spPr>
            <a:xfrm>
              <a:off x="4697788" y="3679767"/>
              <a:ext cx="1594081" cy="1041811"/>
            </a:xfrm>
            <a:prstGeom prst="homePlate">
              <a:avLst>
                <a:gd name="adj" fmla="val 26595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07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Cada tema se desarrolla en cuatro sesiones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6296876" y="1619292"/>
            <a:ext cx="2737638" cy="3862872"/>
            <a:chOff x="6370276" y="1897766"/>
            <a:chExt cx="2743721" cy="4372714"/>
          </a:xfrm>
        </p:grpSpPr>
        <p:grpSp>
          <p:nvGrpSpPr>
            <p:cNvPr id="35" name="Grupo 34"/>
            <p:cNvGrpSpPr/>
            <p:nvPr/>
          </p:nvGrpSpPr>
          <p:grpSpPr>
            <a:xfrm>
              <a:off x="6370276" y="1897766"/>
              <a:ext cx="2743721" cy="4372714"/>
              <a:chOff x="6385048" y="1830975"/>
              <a:chExt cx="2808201" cy="4541105"/>
            </a:xfrm>
          </p:grpSpPr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08630" y="2971207"/>
                <a:ext cx="2484619" cy="434754"/>
              </a:xfrm>
              <a:prstGeom prst="rect">
                <a:avLst/>
              </a:prstGeom>
            </p:spPr>
          </p:pic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04908" y="4011502"/>
                <a:ext cx="1832112" cy="434754"/>
              </a:xfrm>
              <a:prstGeom prst="rect">
                <a:avLst/>
              </a:prstGeom>
            </p:spPr>
          </p:pic>
          <p:pic>
            <p:nvPicPr>
              <p:cNvPr id="39" name="Imagen 38"/>
              <p:cNvPicPr>
                <a:picLocks noChangeAspect="1"/>
              </p:cNvPicPr>
              <p:nvPr/>
            </p:nvPicPr>
            <p:blipFill rotWithShape="1">
              <a:blip r:embed="rId16"/>
              <a:srcRect t="-1" r="2729" b="-4626"/>
              <a:stretch/>
            </p:blipFill>
            <p:spPr>
              <a:xfrm>
                <a:off x="6670225" y="5117954"/>
                <a:ext cx="2515270" cy="419904"/>
              </a:xfrm>
              <a:prstGeom prst="rect">
                <a:avLst/>
              </a:prstGeom>
            </p:spPr>
          </p:pic>
          <p:pic>
            <p:nvPicPr>
              <p:cNvPr id="40" name="Imagen 3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31015" y="6040521"/>
                <a:ext cx="1936306" cy="331559"/>
              </a:xfrm>
              <a:prstGeom prst="rect">
                <a:avLst/>
              </a:prstGeom>
            </p:spPr>
          </p:pic>
          <p:sp>
            <p:nvSpPr>
              <p:cNvPr id="41" name="Forma libre 40"/>
              <p:cNvSpPr/>
              <p:nvPr/>
            </p:nvSpPr>
            <p:spPr>
              <a:xfrm>
                <a:off x="6398814" y="2492321"/>
                <a:ext cx="292170" cy="63443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34430"/>
                    </a:lnTo>
                    <a:lnTo>
                      <a:pt x="292170" y="634430"/>
                    </a:ln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42" name="Forma libre 41"/>
              <p:cNvSpPr/>
              <p:nvPr/>
            </p:nvSpPr>
            <p:spPr>
              <a:xfrm>
                <a:off x="6398814" y="2492321"/>
                <a:ext cx="292170" cy="168804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1688040"/>
                    </a:lnTo>
                    <a:lnTo>
                      <a:pt x="292170" y="1688040"/>
                    </a:ln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43" name="Forma libre 42"/>
              <p:cNvSpPr/>
              <p:nvPr/>
            </p:nvSpPr>
            <p:spPr>
              <a:xfrm>
                <a:off x="6385048" y="2110511"/>
                <a:ext cx="292170" cy="274165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2741650"/>
                    </a:lnTo>
                    <a:lnTo>
                      <a:pt x="292170" y="2741650"/>
                    </a:ln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44" name="Forma libre 43"/>
              <p:cNvSpPr/>
              <p:nvPr/>
            </p:nvSpPr>
            <p:spPr>
              <a:xfrm>
                <a:off x="6385048" y="1830975"/>
                <a:ext cx="292171" cy="379526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3795260"/>
                    </a:lnTo>
                    <a:lnTo>
                      <a:pt x="292170" y="3795260"/>
                    </a:ln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s-MX" dirty="0"/>
              </a:p>
            </p:txBody>
          </p:sp>
        </p:grpSp>
        <p:sp>
          <p:nvSpPr>
            <p:cNvPr id="36" name="Pentágono 35"/>
            <p:cNvSpPr/>
            <p:nvPr/>
          </p:nvSpPr>
          <p:spPr>
            <a:xfrm rot="5400000">
              <a:off x="7186625" y="1149779"/>
              <a:ext cx="778863" cy="2384045"/>
            </a:xfrm>
            <a:prstGeom prst="homePlate">
              <a:avLst>
                <a:gd name="adj" fmla="val 26595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s-MX" sz="107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Cada sesión se desarrolla en cuatro secciones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1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83996" y="771965"/>
            <a:ext cx="67242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0"/>
                <a:solidFill>
                  <a:srgbClr val="C00000"/>
                </a:solidFill>
                <a:latin typeface="Interstate-LightCondensed" pitchFamily="2" charset="0"/>
              </a:rPr>
              <a:t>Implementación virtual del PNCE</a:t>
            </a:r>
            <a:endParaRPr lang="es-ES" sz="4400" b="1" cap="none" spc="0" dirty="0">
              <a:ln w="0"/>
              <a:solidFill>
                <a:srgbClr val="C00000"/>
              </a:solidFill>
              <a:latin typeface="Interstate-LightCondensed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2698" y="1493855"/>
            <a:ext cx="87668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Interstate-LightCondensed" pitchFamily="2" charset="0"/>
              </a:rPr>
              <a:t>De acuerdo a la organización escolar</a:t>
            </a:r>
            <a:endParaRPr lang="es-ES" sz="2800" b="1" cap="none" spc="0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Interstate-LightCondensed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2698" y="1926126"/>
            <a:ext cx="87668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Interstate-LightCondensed" pitchFamily="2" charset="0"/>
              </a:rPr>
              <a:t>Apoyo/Carga</a:t>
            </a:r>
            <a:endParaRPr lang="es-ES" sz="4400" b="1" cap="none" spc="0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Interstate-LightCondensed" pitchFamily="2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050024"/>
              </p:ext>
            </p:extLst>
          </p:nvPr>
        </p:nvGraphicFramePr>
        <p:xfrm>
          <a:off x="587962" y="2834067"/>
          <a:ext cx="8143913" cy="350233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60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2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u="none" strike="noStrike" dirty="0">
                          <a:effectLst/>
                          <a:latin typeface="Interstate-LightCondensed" pitchFamily="2" charset="0"/>
                        </a:rPr>
                        <a:t>Ed. Especial</a:t>
                      </a:r>
                      <a:endParaRPr lang="es-MX" sz="1800" b="1" i="0" u="none" strike="noStrike" dirty="0">
                        <a:solidFill>
                          <a:srgbClr val="FFFFFF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u="none" strike="noStrike" dirty="0">
                          <a:effectLst/>
                          <a:latin typeface="Interstate-LightCondensed" pitchFamily="2" charset="0"/>
                        </a:rPr>
                        <a:t>Preescolar</a:t>
                      </a:r>
                      <a:endParaRPr lang="es-MX" sz="1800" b="1" i="0" u="none" strike="noStrike" dirty="0">
                        <a:solidFill>
                          <a:srgbClr val="FFFFFF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u="none" strike="noStrike" dirty="0">
                          <a:effectLst/>
                          <a:latin typeface="Interstate-LightCondensed" pitchFamily="2" charset="0"/>
                        </a:rPr>
                        <a:t>Primaria</a:t>
                      </a:r>
                      <a:endParaRPr lang="es-MX" sz="1800" b="1" i="0" u="none" strike="noStrike" dirty="0">
                        <a:solidFill>
                          <a:srgbClr val="FFFFFF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2000" u="none" strike="noStrike" dirty="0">
                          <a:effectLst/>
                          <a:latin typeface="Interstate-LightCondensed" pitchFamily="2" charset="0"/>
                        </a:rPr>
                        <a:t>6 ejes temáticos</a:t>
                      </a:r>
                    </a:p>
                    <a:p>
                      <a:pPr algn="ctr" rtl="0" fontAlgn="ctr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  <a:p>
                      <a:pPr algn="ctr" rtl="0" fontAlgn="ctr"/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u="none" strike="noStrike" dirty="0">
                          <a:effectLst/>
                          <a:latin typeface="Interstate-LightCondensed" pitchFamily="2" charset="0"/>
                        </a:rPr>
                        <a:t>6 ejes temáticos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u="none" strike="noStrike" dirty="0">
                          <a:effectLst/>
                          <a:latin typeface="Interstate-LightCondensed" pitchFamily="2" charset="0"/>
                        </a:rPr>
                        <a:t>6 ejes temáticos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7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u="none" strike="noStrike" dirty="0">
                          <a:effectLst/>
                          <a:latin typeface="Interstate-LightCondensed" pitchFamily="2" charset="0"/>
                        </a:rPr>
                        <a:t>1 eje = 4 sesiones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u="none" strike="noStrike" dirty="0">
                          <a:effectLst/>
                          <a:latin typeface="Interstate-LightCondensed" pitchFamily="2" charset="0"/>
                        </a:rPr>
                        <a:t>1 eje = 4 sesiones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82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>
                          <a:effectLst/>
                          <a:latin typeface="Interstate-LightCondensed" pitchFamily="2" charset="0"/>
                        </a:rPr>
                        <a:t>De acuerdo a su población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  <a:latin typeface="Interstate-LightCondensed" pitchFamily="2" charset="0"/>
                        </a:rPr>
                        <a:t>1 sesión= 1hora.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  <a:latin typeface="Interstate-LightCondensed" pitchFamily="2" charset="0"/>
                        </a:rPr>
                        <a:t>1 sesión= 1hora.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91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>
                          <a:effectLst/>
                          <a:latin typeface="Interstate-LightCondensed" pitchFamily="2" charset="0"/>
                        </a:rPr>
                        <a:t>Total = 24 horas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  <a:latin typeface="Interstate-LightCondensed" pitchFamily="2" charset="0"/>
                        </a:rPr>
                        <a:t>Total = 24 horas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Interstate-LightCondensed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633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https://framework-gb.cdn.gob.mx/templates/acosoescolar/bolas_uno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597" y="663683"/>
            <a:ext cx="9043590" cy="8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s://framework-gb.cdn.gob.mx/templates/acosoescolar/bolas_uno.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-650"/>
          <a:stretch/>
        </p:blipFill>
        <p:spPr bwMode="auto">
          <a:xfrm>
            <a:off x="-49670" y="5761774"/>
            <a:ext cx="9148970" cy="68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3795" t="14742" r="32151" b="6460"/>
          <a:stretch/>
        </p:blipFill>
        <p:spPr>
          <a:xfrm>
            <a:off x="1750611" y="1372627"/>
            <a:ext cx="860493" cy="10082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5281" t="18346" r="36476" b="8622"/>
          <a:stretch/>
        </p:blipFill>
        <p:spPr>
          <a:xfrm>
            <a:off x="2725163" y="1378836"/>
            <a:ext cx="860493" cy="10082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3525" t="15221" r="31611" b="7421"/>
          <a:stretch/>
        </p:blipFill>
        <p:spPr>
          <a:xfrm>
            <a:off x="3699713" y="1391943"/>
            <a:ext cx="860493" cy="10082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33255" t="10898" r="32420" b="9102"/>
          <a:stretch/>
        </p:blipFill>
        <p:spPr>
          <a:xfrm>
            <a:off x="4689049" y="1371937"/>
            <a:ext cx="860493" cy="10082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33795" t="10657" r="32556" b="12226"/>
          <a:stretch/>
        </p:blipFill>
        <p:spPr>
          <a:xfrm>
            <a:off x="5675706" y="1352621"/>
            <a:ext cx="860493" cy="10082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33930" t="11618" r="32287" b="9102"/>
          <a:stretch/>
        </p:blipFill>
        <p:spPr>
          <a:xfrm>
            <a:off x="6662299" y="1365728"/>
            <a:ext cx="860493" cy="1008243"/>
          </a:xfrm>
          <a:prstGeom prst="rect">
            <a:avLst/>
          </a:prstGeom>
        </p:spPr>
      </p:pic>
      <p:pic>
        <p:nvPicPr>
          <p:cNvPr id="15" name="Picture 2" descr="Imagen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91"/>
          <a:stretch/>
        </p:blipFill>
        <p:spPr bwMode="auto">
          <a:xfrm flipH="1">
            <a:off x="2166046" y="3188768"/>
            <a:ext cx="4828610" cy="133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ramework-gb.cdn.gob.mx/templates/acosoescolar/bolas_u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" y="5740820"/>
            <a:ext cx="8986349" cy="6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-107838" y="6658310"/>
            <a:ext cx="9268395" cy="179947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 fontAlgn="base"/>
            <a:r>
              <a:rPr lang="es-MX" sz="963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ESTE PROGRAMA ES PÚBLICO, AJENO A CUALQUIER PARTIDO POLÍTICO. QUEDA PROHIBIDO EL USO PARA FINES DISTINTOS A LOS ESTABLECIDOS EN EL PROGRAMA.</a:t>
            </a:r>
          </a:p>
        </p:txBody>
      </p:sp>
      <p:sp>
        <p:nvSpPr>
          <p:cNvPr id="25" name="Llamada rectangular redondeada 24"/>
          <p:cNvSpPr/>
          <p:nvPr/>
        </p:nvSpPr>
        <p:spPr>
          <a:xfrm>
            <a:off x="61371" y="2999039"/>
            <a:ext cx="1482602" cy="1140731"/>
          </a:xfrm>
          <a:prstGeom prst="wedgeRoundRectCallout">
            <a:avLst>
              <a:gd name="adj1" fmla="val -1864"/>
              <a:gd name="adj2" fmla="val 6146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1458" tIns="15729" rIns="31458" bIns="157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101"/>
          </a:p>
        </p:txBody>
      </p:sp>
      <p:pic>
        <p:nvPicPr>
          <p:cNvPr id="19" name="Picture 4" descr="Resultado de imagen para icono violencia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8639" y1="27811" x2="68639" y2="27811"/>
                        <a14:foregroundMark x1="67456" y1="48521" x2="67456" y2="48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42" y="3118129"/>
            <a:ext cx="501055" cy="501056"/>
          </a:xfrm>
          <a:prstGeom prst="rect">
            <a:avLst/>
          </a:prstGeom>
          <a:noFill/>
        </p:spPr>
      </p:pic>
      <p:pic>
        <p:nvPicPr>
          <p:cNvPr id="20" name="Picture 6" descr="Resultado de imagen para icono violencia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932" r="89932">
                        <a14:foregroundMark x1="23810" y1="40052" x2="23810" y2="40052"/>
                        <a14:foregroundMark x1="29796" y1="24548" x2="29796" y2="24548"/>
                        <a14:foregroundMark x1="35782" y1="25065" x2="35782" y2="25065"/>
                        <a14:foregroundMark x1="21361" y1="10078" x2="21361" y2="10078"/>
                        <a14:foregroundMark x1="26531" y1="5426" x2="26531" y2="5426"/>
                        <a14:foregroundMark x1="24354" y1="18863" x2="24354" y2="18863"/>
                        <a14:foregroundMark x1="44762" y1="12661" x2="44762" y2="12661"/>
                        <a14:foregroundMark x1="49660" y1="13178" x2="49660" y2="13178"/>
                        <a14:foregroundMark x1="52653" y1="9561" x2="52653" y2="9561"/>
                        <a14:foregroundMark x1="55102" y1="12661" x2="55102" y2="12661"/>
                        <a14:foregroundMark x1="56190" y1="8527" x2="56190" y2="8527"/>
                        <a14:foregroundMark x1="57007" y1="13178" x2="57007" y2="13178"/>
                        <a14:foregroundMark x1="67619" y1="18863" x2="67619" y2="1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8" r="43296"/>
          <a:stretch/>
        </p:blipFill>
        <p:spPr bwMode="auto">
          <a:xfrm>
            <a:off x="149310" y="3134957"/>
            <a:ext cx="415873" cy="498261"/>
          </a:xfrm>
          <a:prstGeom prst="rect">
            <a:avLst/>
          </a:prstGeom>
          <a:noFill/>
        </p:spPr>
      </p:pic>
      <p:pic>
        <p:nvPicPr>
          <p:cNvPr id="21" name="Picture 22" descr="Resultado de imagen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9" b="99846" l="10000" r="90000">
                        <a14:foregroundMark x1="49923" y1="76154" x2="49923" y2="76154"/>
                        <a14:foregroundMark x1="45692" y1="89231" x2="45692" y2="8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41" y="3083142"/>
            <a:ext cx="656960" cy="656960"/>
          </a:xfrm>
          <a:prstGeom prst="rect">
            <a:avLst/>
          </a:prstGeom>
          <a:noFill/>
        </p:spPr>
      </p:pic>
      <p:sp>
        <p:nvSpPr>
          <p:cNvPr id="26" name="Rectángulo 25"/>
          <p:cNvSpPr/>
          <p:nvPr/>
        </p:nvSpPr>
        <p:spPr>
          <a:xfrm>
            <a:off x="86738" y="3680291"/>
            <a:ext cx="1462605" cy="413023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82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¡El acoso escolar es un obstáculo que lo podemos superar juntos!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3037286" y="1095704"/>
            <a:ext cx="3155660" cy="285809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1651" b="1" dirty="0">
                <a:ln w="0"/>
                <a:solidFill>
                  <a:schemeClr val="bg1">
                    <a:lumMod val="65000"/>
                  </a:schemeClr>
                </a:solidFill>
              </a:rPr>
              <a:t>Edu. Especial, Preescolar y Primaria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371755" y="631647"/>
            <a:ext cx="6858404" cy="497598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3027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Programa Nacional de Convivencia Escolar</a:t>
            </a:r>
          </a:p>
        </p:txBody>
      </p:sp>
      <p:pic>
        <p:nvPicPr>
          <p:cNvPr id="31" name="Picture 4" descr="https://framework-gb.cdn.gob.mx/templates/acosoescolar/bolas_un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005" y="1152990"/>
            <a:ext cx="1369223" cy="18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a 26"/>
          <p:cNvGraphicFramePr>
            <a:graphicFrameLocks noGrp="1"/>
          </p:cNvGraphicFramePr>
          <p:nvPr/>
        </p:nvGraphicFramePr>
        <p:xfrm>
          <a:off x="1730949" y="4599673"/>
          <a:ext cx="5811036" cy="1023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8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3632"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Tabla 32"/>
          <p:cNvGraphicFramePr>
            <a:graphicFrameLocks noGrp="1"/>
          </p:cNvGraphicFramePr>
          <p:nvPr/>
        </p:nvGraphicFramePr>
        <p:xfrm>
          <a:off x="1730949" y="2399909"/>
          <a:ext cx="5811036" cy="7582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8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8233"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tc>
                  <a:txBody>
                    <a:bodyPr/>
                    <a:lstStyle/>
                    <a:p>
                      <a:endParaRPr lang="es-MX" sz="600" dirty="0"/>
                    </a:p>
                  </a:txBody>
                  <a:tcPr marL="31458" marR="31458" marT="15729" marB="157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ángulo 31"/>
          <p:cNvSpPr/>
          <p:nvPr/>
        </p:nvSpPr>
        <p:spPr>
          <a:xfrm>
            <a:off x="2579721" y="4067110"/>
            <a:ext cx="4223002" cy="264778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1514" dirty="0">
                <a:ln w="0">
                  <a:noFill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¡Ayudemos a </a:t>
            </a:r>
            <a:r>
              <a:rPr lang="es-ES" sz="1514" dirty="0" err="1">
                <a:ln w="0">
                  <a:noFill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Dessiré</a:t>
            </a:r>
            <a:r>
              <a:rPr lang="es-ES" sz="1514" dirty="0">
                <a:ln w="0">
                  <a:noFill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y Emiliano a ganar esta carrera!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926864" y="4628768"/>
            <a:ext cx="570593" cy="603588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Foto</a:t>
            </a:r>
          </a:p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AQUÍ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2864432" y="4668694"/>
            <a:ext cx="570593" cy="603588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Foto</a:t>
            </a:r>
          </a:p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AQUÍ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3857172" y="4634257"/>
            <a:ext cx="570593" cy="603588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Foto</a:t>
            </a:r>
          </a:p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AQUÍ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4856702" y="4639116"/>
            <a:ext cx="570593" cy="603588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Foto</a:t>
            </a:r>
          </a:p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AQUÍ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5787480" y="4615273"/>
            <a:ext cx="570593" cy="603588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Foto</a:t>
            </a:r>
          </a:p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AQUÍ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6731839" y="4638067"/>
            <a:ext cx="570593" cy="603588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Foto</a:t>
            </a:r>
          </a:p>
          <a:p>
            <a:pPr algn="ctr"/>
            <a:r>
              <a:rPr lang="es-ES" sz="1858" dirty="0">
                <a:ln w="0"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AQUÍ</a:t>
            </a:r>
          </a:p>
        </p:txBody>
      </p:sp>
      <p:sp>
        <p:nvSpPr>
          <p:cNvPr id="42" name="Llamada rectangular redondeada 41"/>
          <p:cNvSpPr/>
          <p:nvPr/>
        </p:nvSpPr>
        <p:spPr>
          <a:xfrm>
            <a:off x="7641855" y="2268928"/>
            <a:ext cx="1422025" cy="855612"/>
          </a:xfrm>
          <a:prstGeom prst="wedgeRoundRectCallout">
            <a:avLst>
              <a:gd name="adj1" fmla="val -38167"/>
              <a:gd name="adj2" fmla="val 6665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1458" tIns="15729" rIns="31458" bIns="157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101"/>
          </a:p>
        </p:txBody>
      </p:sp>
      <p:sp>
        <p:nvSpPr>
          <p:cNvPr id="35" name="Rectángulo 34"/>
          <p:cNvSpPr/>
          <p:nvPr/>
        </p:nvSpPr>
        <p:spPr>
          <a:xfrm rot="16200000">
            <a:off x="1274782" y="3584813"/>
            <a:ext cx="1332011" cy="5399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3302" dirty="0">
                <a:ln w="0"/>
                <a:solidFill>
                  <a:srgbClr val="C94D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SALIDA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3077" b="98779" l="1667" r="42917"/>
                    </a14:imgEffect>
                  </a14:imgLayer>
                </a14:imgProps>
              </a:ext>
            </a:extLst>
          </a:blip>
          <a:srcRect t="24308" r="55361"/>
          <a:stretch/>
        </p:blipFill>
        <p:spPr>
          <a:xfrm>
            <a:off x="-24616" y="4250220"/>
            <a:ext cx="1598624" cy="1564621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 rot="5400000">
            <a:off x="6625329" y="3582644"/>
            <a:ext cx="1336349" cy="539918"/>
          </a:xfrm>
          <a:prstGeom prst="rect">
            <a:avLst/>
          </a:prstGeom>
          <a:solidFill>
            <a:srgbClr val="C94D4D"/>
          </a:solidFill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3302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META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711" b="99145" l="40667" r="94500"/>
                    </a14:imgEffect>
                  </a14:imgLayer>
                </a14:imgProps>
              </a:ext>
            </a:extLst>
          </a:blip>
          <a:srcRect l="42926" t="41526" b="4809"/>
          <a:stretch/>
        </p:blipFill>
        <p:spPr>
          <a:xfrm flipH="1">
            <a:off x="1689757" y="4566763"/>
            <a:ext cx="1044807" cy="7648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8" name="Rectángulo 47"/>
          <p:cNvSpPr/>
          <p:nvPr/>
        </p:nvSpPr>
        <p:spPr>
          <a:xfrm>
            <a:off x="3244265" y="5681621"/>
            <a:ext cx="3078587" cy="317677"/>
          </a:xfrm>
          <a:prstGeom prst="rect">
            <a:avLst/>
          </a:prstGeom>
          <a:noFill/>
        </p:spPr>
        <p:txBody>
          <a:bodyPr wrap="none" lIns="31458" tIns="15729" rIns="31458" bIns="15729">
            <a:spAutoFit/>
          </a:bodyPr>
          <a:lstStyle/>
          <a:p>
            <a:pPr algn="ctr"/>
            <a:r>
              <a:rPr lang="es-ES" sz="1858" b="1" dirty="0">
                <a:ln w="0"/>
              </a:rPr>
              <a:t>#</a:t>
            </a:r>
            <a:r>
              <a:rPr lang="es-ES" sz="1858" b="1" dirty="0" err="1">
                <a:ln w="0"/>
              </a:rPr>
              <a:t>CoahuilaLibredeAcosoEscolar</a:t>
            </a:r>
            <a:endParaRPr lang="es-ES" sz="1858" b="1" dirty="0">
              <a:ln w="0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7638337" y="2761676"/>
            <a:ext cx="1462605" cy="476439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68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DENUNCIA EL ACOSO ESCOLAR</a:t>
            </a:r>
          </a:p>
          <a:p>
            <a:pPr algn="ctr"/>
            <a:r>
              <a:rPr lang="es-ES" sz="137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01800-92-22782</a:t>
            </a:r>
          </a:p>
          <a:p>
            <a:pPr algn="ctr"/>
            <a:endParaRPr lang="es-ES" sz="826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7533689" y="4987564"/>
            <a:ext cx="1610311" cy="712080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585" b="1" dirty="0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Coordinación Local de Convivencia Escolar</a:t>
            </a:r>
          </a:p>
          <a:p>
            <a:pPr algn="ctr"/>
            <a:r>
              <a:rPr lang="es-ES" sz="482" dirty="0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Domicilio: Av. Magisterio y Blvd. </a:t>
            </a:r>
            <a:r>
              <a:rPr lang="es-ES" sz="482" dirty="0" err="1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Fco</a:t>
            </a:r>
            <a:r>
              <a:rPr lang="es-ES" sz="482" dirty="0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Coss S/N</a:t>
            </a:r>
          </a:p>
          <a:p>
            <a:pPr algn="ctr"/>
            <a:r>
              <a:rPr lang="es-ES" sz="482" dirty="0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Zona Centro C.P. 25000 Saltillo, Coahuila México</a:t>
            </a:r>
          </a:p>
          <a:p>
            <a:pPr algn="ctr"/>
            <a:r>
              <a:rPr lang="es-ES" sz="482" dirty="0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Teléfonos: (844) 4118936</a:t>
            </a:r>
          </a:p>
          <a:p>
            <a:pPr algn="ctr"/>
            <a:r>
              <a:rPr lang="es-ES" sz="482" dirty="0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convivencia_esc@seducoahuila.gob.mx</a:t>
            </a:r>
          </a:p>
          <a:p>
            <a:pPr algn="ctr"/>
            <a:r>
              <a:rPr lang="es-ES" sz="378" dirty="0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Síguenos en las redes sociales: Twitter: @</a:t>
            </a:r>
            <a:r>
              <a:rPr lang="es-ES" sz="378" dirty="0" err="1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cice_coahuila</a:t>
            </a:r>
            <a:endParaRPr lang="es-ES" sz="378" dirty="0">
              <a:ln w="0"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s-ES" sz="378" dirty="0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Facebook/Coordinación de Innovación y Calidad Educativa</a:t>
            </a:r>
          </a:p>
          <a:p>
            <a:pPr algn="ctr"/>
            <a:endParaRPr lang="es-ES" sz="361" dirty="0">
              <a:ln w="0"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s-ES" sz="791" dirty="0">
                <a:ln w="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www.gob.mx/escuelalibredeacoso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7475033" y="4769316"/>
            <a:ext cx="1725152" cy="261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101" b="1" dirty="0">
                <a:ln w="0"/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Para mayor información:</a:t>
            </a:r>
          </a:p>
        </p:txBody>
      </p:sp>
      <p:pic>
        <p:nvPicPr>
          <p:cNvPr id="3088" name="Picture 16" descr="Resultado de imagen para contacto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93" y="1500744"/>
            <a:ext cx="1647261" cy="126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esultado de imagen para MAESTRO 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07" y="924382"/>
            <a:ext cx="1200010" cy="20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Tabla 43"/>
          <p:cNvGraphicFramePr>
            <a:graphicFrameLocks noGrp="1"/>
          </p:cNvGraphicFramePr>
          <p:nvPr/>
        </p:nvGraphicFramePr>
        <p:xfrm>
          <a:off x="1756769" y="2442582"/>
          <a:ext cx="919857" cy="68195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19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60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b="0" u="none" strike="noStrike" dirty="0">
                          <a:effectLst/>
                        </a:rPr>
                        <a:t>¿Cómo soy?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9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Lo que sé hacer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9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>
                          <a:effectLst/>
                        </a:rPr>
                        <a:t>Lo que me gusta de ti</a:t>
                      </a:r>
                      <a:endParaRPr lang="es-MX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9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Mejoro cada día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6" name="Tabla 45"/>
          <p:cNvGraphicFramePr>
            <a:graphicFrameLocks noGrp="1"/>
          </p:cNvGraphicFramePr>
          <p:nvPr/>
        </p:nvGraphicFramePr>
        <p:xfrm>
          <a:off x="2720788" y="2431089"/>
          <a:ext cx="912951" cy="68478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12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1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b="0" u="none" strike="noStrike" dirty="0">
                          <a:effectLst/>
                        </a:rPr>
                        <a:t>Mis sentimientos son válidos si los expreso correctamente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72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¿Cómo te sientes?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5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>
                          <a:effectLst/>
                        </a:rPr>
                        <a:t>¿Dónde siento mis sentimientos?</a:t>
                      </a:r>
                      <a:endParaRPr lang="es-MX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72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Todos podemos sentir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" name="Tabla 49"/>
          <p:cNvGraphicFramePr>
            <a:graphicFrameLocks noGrp="1"/>
          </p:cNvGraphicFramePr>
          <p:nvPr/>
        </p:nvGraphicFramePr>
        <p:xfrm>
          <a:off x="3691058" y="2424425"/>
          <a:ext cx="901718" cy="69144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01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606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b="0" u="none" strike="noStrike" dirty="0">
                          <a:effectLst/>
                        </a:rPr>
                        <a:t>Las diferencias nos enriquecen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0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>
                          <a:effectLst/>
                        </a:rPr>
                        <a:t>Respeto ante todo</a:t>
                      </a:r>
                      <a:endParaRPr lang="es-MX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33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>
                          <a:effectLst/>
                        </a:rPr>
                        <a:t>Todos a jugar juntos</a:t>
                      </a:r>
                      <a:endParaRPr lang="es-MX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Somos un equipo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2" name="Tabla 51"/>
          <p:cNvGraphicFramePr>
            <a:graphicFrameLocks noGrp="1"/>
          </p:cNvGraphicFramePr>
          <p:nvPr/>
        </p:nvGraphicFramePr>
        <p:xfrm>
          <a:off x="4658384" y="2414591"/>
          <a:ext cx="891159" cy="72187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91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06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b="0" u="none" strike="noStrike" dirty="0">
                          <a:effectLst/>
                        </a:rPr>
                        <a:t>Las reglas son mis aliadas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92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>
                          <a:effectLst/>
                        </a:rPr>
                        <a:t>Reglas en la vida diaria</a:t>
                      </a:r>
                      <a:endParaRPr lang="es-MX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09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>
                          <a:effectLst/>
                        </a:rPr>
                        <a:t>Aprendo las consecuencias</a:t>
                      </a:r>
                      <a:endParaRPr lang="es-MX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2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Si cumplo las reglas, convivo mejor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3" name="Tabla 52"/>
          <p:cNvGraphicFramePr>
            <a:graphicFrameLocks noGrp="1"/>
          </p:cNvGraphicFramePr>
          <p:nvPr/>
        </p:nvGraphicFramePr>
        <p:xfrm>
          <a:off x="5631086" y="2416887"/>
          <a:ext cx="905113" cy="76836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0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89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b="0" u="none" strike="noStrike" dirty="0">
                          <a:effectLst/>
                        </a:rPr>
                        <a:t>Pienso y luego actúo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>
                          <a:effectLst/>
                        </a:rPr>
                        <a:t>¿Cómo manejo mis pensamientos?</a:t>
                      </a:r>
                      <a:endParaRPr lang="es-MX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0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Al hablar se solucionan los conflictos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0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Expreso lo que siento en forma tranquila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4" name="Tabla 53"/>
          <p:cNvGraphicFramePr>
            <a:graphicFrameLocks noGrp="1"/>
          </p:cNvGraphicFramePr>
          <p:nvPr/>
        </p:nvGraphicFramePr>
        <p:xfrm>
          <a:off x="6624785" y="2413003"/>
          <a:ext cx="889839" cy="74389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89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18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b="0" u="none" strike="noStrike" dirty="0">
                          <a:effectLst/>
                        </a:rPr>
                        <a:t>Todas las familias son valiosas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El valor del respeto en mi familia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92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Mi familia es mi escudo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92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600" u="none" strike="noStrike" dirty="0">
                          <a:effectLst/>
                        </a:rPr>
                        <a:t>Mi familia es única</a:t>
                      </a:r>
                      <a:endParaRPr lang="es-MX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77" marR="3277" marT="327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5" name="Picture 4" descr="https://framework-gb.cdn.gob.mx/templates/acosoescolar/bolas_uno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11" y="1176578"/>
            <a:ext cx="1278616" cy="17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ángulo 57"/>
          <p:cNvSpPr/>
          <p:nvPr/>
        </p:nvSpPr>
        <p:spPr>
          <a:xfrm>
            <a:off x="1756300" y="5306442"/>
            <a:ext cx="908893" cy="247209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1400" b="1" dirty="0">
                <a:ln w="0">
                  <a:noFill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Noviembre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2723849" y="5302663"/>
            <a:ext cx="908893" cy="247209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1400" b="1" dirty="0">
                <a:ln w="0">
                  <a:noFill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Diciembre</a:t>
            </a:r>
          </a:p>
        </p:txBody>
      </p:sp>
      <p:sp>
        <p:nvSpPr>
          <p:cNvPr id="61" name="Rectángulo 60"/>
          <p:cNvSpPr/>
          <p:nvPr/>
        </p:nvSpPr>
        <p:spPr>
          <a:xfrm>
            <a:off x="3662049" y="5303410"/>
            <a:ext cx="908893" cy="247209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1400" b="1" dirty="0">
                <a:ln w="0">
                  <a:noFill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Enero</a:t>
            </a:r>
          </a:p>
        </p:txBody>
      </p:sp>
      <p:sp>
        <p:nvSpPr>
          <p:cNvPr id="62" name="Rectángulo 61"/>
          <p:cNvSpPr/>
          <p:nvPr/>
        </p:nvSpPr>
        <p:spPr>
          <a:xfrm>
            <a:off x="4664848" y="5301903"/>
            <a:ext cx="908893" cy="247209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1400" b="1" dirty="0">
                <a:ln w="0">
                  <a:noFill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Febrero</a:t>
            </a:r>
          </a:p>
        </p:txBody>
      </p:sp>
      <p:sp>
        <p:nvSpPr>
          <p:cNvPr id="63" name="Rectángulo 62"/>
          <p:cNvSpPr/>
          <p:nvPr/>
        </p:nvSpPr>
        <p:spPr>
          <a:xfrm>
            <a:off x="5627940" y="5298993"/>
            <a:ext cx="908893" cy="247209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1400" b="1" dirty="0">
                <a:ln w="0">
                  <a:noFill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Marzo</a:t>
            </a:r>
          </a:p>
        </p:txBody>
      </p:sp>
      <p:sp>
        <p:nvSpPr>
          <p:cNvPr id="64" name="Rectángulo 63"/>
          <p:cNvSpPr/>
          <p:nvPr/>
        </p:nvSpPr>
        <p:spPr>
          <a:xfrm>
            <a:off x="6579454" y="5298746"/>
            <a:ext cx="908893" cy="247209"/>
          </a:xfrm>
          <a:prstGeom prst="rect">
            <a:avLst/>
          </a:prstGeom>
          <a:noFill/>
        </p:spPr>
        <p:txBody>
          <a:bodyPr wrap="square" lIns="31458" tIns="15729" rIns="31458" bIns="15729">
            <a:spAutoFit/>
          </a:bodyPr>
          <a:lstStyle/>
          <a:p>
            <a:pPr algn="ctr"/>
            <a:r>
              <a:rPr lang="es-ES" sz="1400" b="1" dirty="0">
                <a:ln w="0">
                  <a:noFill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Abril</a:t>
            </a:r>
          </a:p>
        </p:txBody>
      </p:sp>
    </p:spTree>
    <p:extLst>
      <p:ext uri="{BB962C8B-B14F-4D97-AF65-F5344CB8AC3E}">
        <p14:creationId xmlns:p14="http://schemas.microsoft.com/office/powerpoint/2010/main" val="2237227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2510" y="764687"/>
            <a:ext cx="8229600" cy="398929"/>
          </a:xfrm>
        </p:spPr>
        <p:txBody>
          <a:bodyPr/>
          <a:lstStyle/>
          <a:p>
            <a:pPr algn="ctr"/>
            <a:r>
              <a:rPr lang="es-MX" sz="2800" b="1" dirty="0"/>
              <a:t>ESTRUCTURA DEL MATERIAL DE SECUNDARIA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304631" y="1278877"/>
            <a:ext cx="2183726" cy="12032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1</a:t>
            </a:r>
          </a:p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del tema y definición del producto</a:t>
            </a:r>
          </a:p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(cuatro sesiones)</a:t>
            </a:r>
          </a:p>
          <a:p>
            <a:pPr algn="ctr" defTabSz="351861">
              <a:lnSpc>
                <a:spcPct val="80000"/>
              </a:lnSpc>
              <a:defRPr/>
            </a:pPr>
            <a:endParaRPr lang="es-MX" sz="1308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51861">
              <a:lnSpc>
                <a:spcPct val="80000"/>
              </a:lnSpc>
              <a:defRPr/>
            </a:pPr>
            <a:r>
              <a:rPr lang="es-MX" sz="1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Noviembre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738949" y="1278876"/>
            <a:ext cx="2015660" cy="12032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grado</a:t>
            </a:r>
          </a:p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Autoestima y manejo de emociones: me conozco y me quiero como soy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876529" y="1322071"/>
            <a:ext cx="2015660" cy="11600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2° grado</a:t>
            </a:r>
          </a:p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reglas de convivencia: Dialoga y resuelve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7014109" y="1322071"/>
            <a:ext cx="1936100" cy="11600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3er grado</a:t>
            </a:r>
          </a:p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las familias son importantes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304632" y="2658170"/>
            <a:ext cx="2183724" cy="10317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2</a:t>
            </a:r>
          </a:p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del producto (cuatro sesiones)</a:t>
            </a:r>
          </a:p>
          <a:p>
            <a:pPr algn="ctr" defTabSz="351861">
              <a:lnSpc>
                <a:spcPct val="80000"/>
              </a:lnSpc>
              <a:defRPr/>
            </a:pPr>
            <a:endParaRPr lang="es-MX" sz="1308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51861">
              <a:lnSpc>
                <a:spcPct val="80000"/>
              </a:lnSpc>
              <a:defRPr/>
            </a:pPr>
            <a:r>
              <a:rPr lang="es-MX" sz="1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Diciembre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738949" y="2669866"/>
            <a:ext cx="6211260" cy="10083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Opciones de productos a construir:</a:t>
            </a:r>
          </a:p>
          <a:p>
            <a:pPr marL="263896" indent="-263896" algn="ctr" defTabSz="351861">
              <a:buFontTx/>
              <a:buAutoNum type="arabicParenR"/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 de teatro           2) juego didáctico  </a:t>
            </a:r>
          </a:p>
          <a:p>
            <a:pPr algn="ctr" defTabSz="351861"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campaña de difusión        4) modelo de debate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04632" y="3824548"/>
            <a:ext cx="2183724" cy="10951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3</a:t>
            </a:r>
          </a:p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Sesión de retroalimentación (una sesión)</a:t>
            </a:r>
          </a:p>
          <a:p>
            <a:pPr algn="ctr" defTabSz="351861">
              <a:lnSpc>
                <a:spcPct val="80000"/>
              </a:lnSpc>
              <a:defRPr/>
            </a:pPr>
            <a:endParaRPr lang="es-MX" sz="1308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51861">
              <a:lnSpc>
                <a:spcPct val="80000"/>
              </a:lnSpc>
              <a:defRPr/>
            </a:pPr>
            <a:r>
              <a:rPr lang="es-MX" sz="1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Enero</a:t>
            </a:r>
            <a:endParaRPr lang="es-MX" sz="1308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2738949" y="3824548"/>
            <a:ext cx="6211260" cy="10951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 te quiero porque…</a:t>
            </a:r>
          </a:p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 te agradezco que…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304631" y="5095736"/>
            <a:ext cx="2180275" cy="10124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4</a:t>
            </a:r>
          </a:p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Cierre del taller</a:t>
            </a:r>
          </a:p>
          <a:p>
            <a:pPr algn="ctr" defTabSz="351861">
              <a:lnSpc>
                <a:spcPct val="80000"/>
              </a:lnSpc>
              <a:defRPr/>
            </a:pPr>
            <a:endParaRPr lang="es-MX" sz="1308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51861">
              <a:lnSpc>
                <a:spcPct val="80000"/>
              </a:lnSpc>
              <a:defRPr/>
            </a:pPr>
            <a:r>
              <a:rPr lang="es-MX" sz="1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Febrero</a:t>
            </a:r>
            <a:endParaRPr lang="es-MX" sz="1308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2738950" y="5095736"/>
            <a:ext cx="6211259" cy="10124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82" tIns="26391" rIns="52782" bIns="263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1861">
              <a:lnSpc>
                <a:spcPct val="80000"/>
              </a:lnSpc>
              <a:defRPr/>
            </a:pPr>
            <a:r>
              <a:rPr lang="es-MX" sz="1308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Exposición de trabajos: </a:t>
            </a:r>
          </a:p>
          <a:p>
            <a:pPr algn="ctr" defTabSz="351861">
              <a:defRPr/>
            </a:pPr>
            <a:r>
              <a:rPr lang="es-MX" sz="1308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E R I A  P A R A  L A C O N V I V E N C I A</a:t>
            </a:r>
          </a:p>
        </p:txBody>
      </p:sp>
    </p:spTree>
    <p:extLst>
      <p:ext uri="{BB962C8B-B14F-4D97-AF65-F5344CB8AC3E}">
        <p14:creationId xmlns:p14="http://schemas.microsoft.com/office/powerpoint/2010/main" val="30686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929" t="32476" r="44811" b="27563"/>
          <a:stretch/>
        </p:blipFill>
        <p:spPr>
          <a:xfrm>
            <a:off x="218941" y="1195761"/>
            <a:ext cx="5274365" cy="48582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8941" y="734096"/>
            <a:ext cx="8538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C00000"/>
                </a:solidFill>
                <a:latin typeface="Interstate-LightCondensed" pitchFamily="2" charset="0"/>
              </a:rPr>
              <a:t>* Fichero Promover la cultura de paz desde nuestra escuela,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628068" y="1195761"/>
            <a:ext cx="32969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Interstate-LightCondensed" pitchFamily="2" charset="0"/>
              </a:rPr>
              <a:t>Ofrece un conjunto de actividades didácticas, diversas y flexibles que orienten la labor educativa de los docentes para trabajar con toda la comunidad escolar en el fomento de una convivencia pacífica, inclusiva y democrática, así como en la creación de entornos escolares seguros.  </a:t>
            </a:r>
          </a:p>
          <a:p>
            <a:pPr algn="just"/>
            <a:r>
              <a:rPr lang="es-MX" dirty="0">
                <a:latin typeface="Interstate-LightCondense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0793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51EEA8-E3D2-CA44-AF7C-7DCE62F1DD3A}"/>
              </a:ext>
            </a:extLst>
          </p:cNvPr>
          <p:cNvSpPr txBox="1"/>
          <p:nvPr/>
        </p:nvSpPr>
        <p:spPr>
          <a:xfrm>
            <a:off x="1919661" y="803822"/>
            <a:ext cx="571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861B36"/>
                </a:solidFill>
              </a:rPr>
              <a:t>Estructura del fichero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3E05C6A-DF5F-6E48-AE47-ED7B206801C4}"/>
              </a:ext>
            </a:extLst>
          </p:cNvPr>
          <p:cNvCxnSpPr>
            <a:cxnSpLocks/>
          </p:cNvCxnSpPr>
          <p:nvPr/>
        </p:nvCxnSpPr>
        <p:spPr>
          <a:xfrm>
            <a:off x="2613258" y="1265487"/>
            <a:ext cx="4587421" cy="0"/>
          </a:xfrm>
          <a:prstGeom prst="line">
            <a:avLst/>
          </a:prstGeom>
          <a:ln w="19050">
            <a:solidFill>
              <a:srgbClr val="D1AB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A9B76AFB-2D6B-4F83-AE30-A3DF0F75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953" y="1470570"/>
            <a:ext cx="3998255" cy="3563574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A66D4C3C-0E59-4488-9CBF-3B0E08886AC1}"/>
              </a:ext>
            </a:extLst>
          </p:cNvPr>
          <p:cNvSpPr/>
          <p:nvPr/>
        </p:nvSpPr>
        <p:spPr>
          <a:xfrm>
            <a:off x="5324018" y="5387430"/>
            <a:ext cx="338412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MX" sz="1500" b="1" dirty="0">
                <a:solidFill>
                  <a:srgbClr val="942972"/>
                </a:solidFill>
                <a:latin typeface="Montserrat" panose="00000500000000000000" pitchFamily="2" charset="0"/>
              </a:rPr>
              <a:t>Incluye una ficha introductoria por cada línea temática.</a:t>
            </a:r>
            <a:endParaRPr lang="es-MX" sz="1350" dirty="0">
              <a:solidFill>
                <a:srgbClr val="942972"/>
              </a:solidFill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A4B3FA0-BAA4-4030-A8AE-959317AF5C77}"/>
              </a:ext>
            </a:extLst>
          </p:cNvPr>
          <p:cNvSpPr/>
          <p:nvPr/>
        </p:nvSpPr>
        <p:spPr>
          <a:xfrm>
            <a:off x="780262" y="1452959"/>
            <a:ext cx="3591782" cy="1591461"/>
          </a:xfrm>
          <a:prstGeom prst="rect">
            <a:avLst/>
          </a:prstGeom>
          <a:solidFill>
            <a:srgbClr val="94297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MX" b="1" dirty="0">
                <a:solidFill>
                  <a:schemeClr val="bg1"/>
                </a:solidFill>
                <a:latin typeface="Montserrat" panose="00000500000000000000" pitchFamily="2" charset="0"/>
              </a:rPr>
              <a:t>El fichero cuenta actualmente con un total de 54 fichas y atiende los niveles de preescolar, primaria y secundaria.</a:t>
            </a:r>
          </a:p>
          <a:p>
            <a:pPr algn="just">
              <a:lnSpc>
                <a:spcPct val="115000"/>
              </a:lnSpc>
            </a:pPr>
            <a:endParaRPr lang="es-MX" sz="1350" dirty="0">
              <a:solidFill>
                <a:schemeClr val="bg1"/>
              </a:solidFill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D2B11D8-5939-4EAC-B920-23B928F9098B}"/>
              </a:ext>
            </a:extLst>
          </p:cNvPr>
          <p:cNvSpPr/>
          <p:nvPr/>
        </p:nvSpPr>
        <p:spPr>
          <a:xfrm>
            <a:off x="780262" y="3231891"/>
            <a:ext cx="3604281" cy="2624052"/>
          </a:xfrm>
          <a:prstGeom prst="rect">
            <a:avLst/>
          </a:prstGeom>
          <a:ln w="19050">
            <a:solidFill>
              <a:srgbClr val="942972"/>
            </a:solidFill>
          </a:ln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Las fichas están dirigidas al personal docente.</a:t>
            </a:r>
          </a:p>
          <a:p>
            <a:pPr marL="214313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Contiene actividades para el alumnado con dos variantes.</a:t>
            </a:r>
          </a:p>
          <a:p>
            <a:pPr marL="214313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Sugerencias de reflexión y actuación para el colectivo docente.</a:t>
            </a:r>
          </a:p>
          <a:p>
            <a:pPr marL="214313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Orientaciones hacia madres, padres de familia y/o tutores para reforzar en casa lo abordado.</a:t>
            </a:r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3B29E723-4A63-4122-8B55-687363147F76}"/>
              </a:ext>
            </a:extLst>
          </p:cNvPr>
          <p:cNvSpPr/>
          <p:nvPr/>
        </p:nvSpPr>
        <p:spPr>
          <a:xfrm rot="10800000">
            <a:off x="6831483" y="4941083"/>
            <a:ext cx="369194" cy="372245"/>
          </a:xfrm>
          <a:prstGeom prst="downArrow">
            <a:avLst/>
          </a:prstGeom>
          <a:solidFill>
            <a:srgbClr val="942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271278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1009746"/>
            <a:ext cx="9144000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terstate-LightCondensed" pitchFamily="2" charset="0"/>
                <a:cs typeface="Arial" panose="020B0604020202020204" pitchFamily="34" charset="0"/>
              </a:rPr>
              <a:t>¡</a:t>
            </a:r>
            <a:r>
              <a:rPr lang="es-E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terstate-LightCondensed" pitchFamily="2" charset="0"/>
                <a:cs typeface="Arial" panose="020B0604020202020204" pitchFamily="34" charset="0"/>
              </a:rPr>
              <a:t>Bienvenidos!</a:t>
            </a:r>
          </a:p>
          <a:p>
            <a:pPr algn="ctr"/>
            <a:r>
              <a:rPr lang="es-E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terstate-LightCondensed" pitchFamily="2" charset="0"/>
                <a:cs typeface="Arial" panose="020B0604020202020204" pitchFamily="34" charset="0"/>
              </a:rPr>
              <a:t> Jefes de Sector </a:t>
            </a:r>
          </a:p>
          <a:p>
            <a:pPr algn="ctr"/>
            <a:r>
              <a:rPr lang="es-E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terstate-LightCondensed" pitchFamily="2" charset="0"/>
                <a:cs typeface="Arial" panose="020B0604020202020204" pitchFamily="34" charset="0"/>
              </a:rPr>
              <a:t>y </a:t>
            </a:r>
          </a:p>
          <a:p>
            <a:pPr algn="ctr"/>
            <a:r>
              <a:rPr lang="es-E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terstate-LightCondensed" pitchFamily="2" charset="0"/>
                <a:cs typeface="Arial" panose="020B0604020202020204" pitchFamily="34" charset="0"/>
              </a:rPr>
              <a:t>Supervisores</a:t>
            </a:r>
          </a:p>
        </p:txBody>
      </p:sp>
    </p:spTree>
    <p:extLst>
      <p:ext uri="{BB962C8B-B14F-4D97-AF65-F5344CB8AC3E}">
        <p14:creationId xmlns:p14="http://schemas.microsoft.com/office/powerpoint/2010/main" val="268071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251EEA8-E3D2-CA44-AF7C-7DCE62F1DD3A}"/>
              </a:ext>
            </a:extLst>
          </p:cNvPr>
          <p:cNvSpPr txBox="1"/>
          <p:nvPr/>
        </p:nvSpPr>
        <p:spPr>
          <a:xfrm>
            <a:off x="2664679" y="789168"/>
            <a:ext cx="571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861B36"/>
                </a:solidFill>
              </a:rPr>
              <a:t>Estructura del fichero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3E05C6A-DF5F-6E48-AE47-ED7B206801C4}"/>
              </a:ext>
            </a:extLst>
          </p:cNvPr>
          <p:cNvCxnSpPr>
            <a:cxnSpLocks/>
          </p:cNvCxnSpPr>
          <p:nvPr/>
        </p:nvCxnSpPr>
        <p:spPr>
          <a:xfrm>
            <a:off x="1963731" y="1260185"/>
            <a:ext cx="4587421" cy="0"/>
          </a:xfrm>
          <a:prstGeom prst="line">
            <a:avLst/>
          </a:prstGeom>
          <a:ln w="19050">
            <a:solidFill>
              <a:srgbClr val="D1AB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B77A995C-592F-4CDD-8BBE-2053D3E4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4" y="1634376"/>
            <a:ext cx="4827202" cy="36500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BBCD4B-6574-4F35-9356-58E93437A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913" y="3096226"/>
            <a:ext cx="4612471" cy="322730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2F6A15-DB1D-4189-90F6-4BF4CF43A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978" y="2202415"/>
            <a:ext cx="3308399" cy="561139"/>
          </a:xfrm>
          <a:prstGeom prst="rect">
            <a:avLst/>
          </a:prstGeom>
        </p:spPr>
      </p:pic>
      <p:sp>
        <p:nvSpPr>
          <p:cNvPr id="14" name="Círculo: vacío 13">
            <a:extLst>
              <a:ext uri="{FF2B5EF4-FFF2-40B4-BE49-F238E27FC236}">
                <a16:creationId xmlns:a16="http://schemas.microsoft.com/office/drawing/2014/main" id="{EBBEF26A-0A09-4CDC-94FA-4D921E2EDD6C}"/>
              </a:ext>
            </a:extLst>
          </p:cNvPr>
          <p:cNvSpPr/>
          <p:nvPr/>
        </p:nvSpPr>
        <p:spPr>
          <a:xfrm>
            <a:off x="1096329" y="1368319"/>
            <a:ext cx="258184" cy="23726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15" name="Círculo: vacío 14">
            <a:extLst>
              <a:ext uri="{FF2B5EF4-FFF2-40B4-BE49-F238E27FC236}">
                <a16:creationId xmlns:a16="http://schemas.microsoft.com/office/drawing/2014/main" id="{7C5F2490-1139-4970-99D6-D9433F5335EA}"/>
              </a:ext>
            </a:extLst>
          </p:cNvPr>
          <p:cNvSpPr/>
          <p:nvPr/>
        </p:nvSpPr>
        <p:spPr>
          <a:xfrm>
            <a:off x="2158156" y="1376764"/>
            <a:ext cx="258184" cy="23726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16" name="Círculo: vacío 15">
            <a:extLst>
              <a:ext uri="{FF2B5EF4-FFF2-40B4-BE49-F238E27FC236}">
                <a16:creationId xmlns:a16="http://schemas.microsoft.com/office/drawing/2014/main" id="{E59DCDC7-C29A-43BB-B9C6-2AC59F3DAC56}"/>
              </a:ext>
            </a:extLst>
          </p:cNvPr>
          <p:cNvSpPr/>
          <p:nvPr/>
        </p:nvSpPr>
        <p:spPr>
          <a:xfrm>
            <a:off x="3478167" y="1352673"/>
            <a:ext cx="258184" cy="23726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17" name="Círculo: vacío 16">
            <a:extLst>
              <a:ext uri="{FF2B5EF4-FFF2-40B4-BE49-F238E27FC236}">
                <a16:creationId xmlns:a16="http://schemas.microsoft.com/office/drawing/2014/main" id="{CE143F22-3445-4FEC-8938-2252E4E1B549}"/>
              </a:ext>
            </a:extLst>
          </p:cNvPr>
          <p:cNvSpPr/>
          <p:nvPr/>
        </p:nvSpPr>
        <p:spPr>
          <a:xfrm>
            <a:off x="197776" y="2367598"/>
            <a:ext cx="258184" cy="23726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18" name="Círculo: vacío 17">
            <a:extLst>
              <a:ext uri="{FF2B5EF4-FFF2-40B4-BE49-F238E27FC236}">
                <a16:creationId xmlns:a16="http://schemas.microsoft.com/office/drawing/2014/main" id="{46156A2B-AE81-474A-9B5D-BEB6F8CB7035}"/>
              </a:ext>
            </a:extLst>
          </p:cNvPr>
          <p:cNvSpPr/>
          <p:nvPr/>
        </p:nvSpPr>
        <p:spPr>
          <a:xfrm>
            <a:off x="230363" y="3182375"/>
            <a:ext cx="258184" cy="23726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19" name="Círculo: vacío 18">
            <a:extLst>
              <a:ext uri="{FF2B5EF4-FFF2-40B4-BE49-F238E27FC236}">
                <a16:creationId xmlns:a16="http://schemas.microsoft.com/office/drawing/2014/main" id="{D5C4CBA2-4C57-4C99-BC5B-D8542CDC53DD}"/>
              </a:ext>
            </a:extLst>
          </p:cNvPr>
          <p:cNvSpPr/>
          <p:nvPr/>
        </p:nvSpPr>
        <p:spPr>
          <a:xfrm>
            <a:off x="4158729" y="3273259"/>
            <a:ext cx="258184" cy="23726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20" name="Círculo: vacío 19">
            <a:extLst>
              <a:ext uri="{FF2B5EF4-FFF2-40B4-BE49-F238E27FC236}">
                <a16:creationId xmlns:a16="http://schemas.microsoft.com/office/drawing/2014/main" id="{0D761BF9-03EE-4A14-B3A6-A067EF76FDE7}"/>
              </a:ext>
            </a:extLst>
          </p:cNvPr>
          <p:cNvSpPr/>
          <p:nvPr/>
        </p:nvSpPr>
        <p:spPr>
          <a:xfrm>
            <a:off x="6551152" y="2874445"/>
            <a:ext cx="258184" cy="23726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21" name="Círculo: vacío 20">
            <a:extLst>
              <a:ext uri="{FF2B5EF4-FFF2-40B4-BE49-F238E27FC236}">
                <a16:creationId xmlns:a16="http://schemas.microsoft.com/office/drawing/2014/main" id="{5391D051-3F85-46C8-A894-CCEA2AB5DBA8}"/>
              </a:ext>
            </a:extLst>
          </p:cNvPr>
          <p:cNvSpPr/>
          <p:nvPr/>
        </p:nvSpPr>
        <p:spPr>
          <a:xfrm>
            <a:off x="7497591" y="2858959"/>
            <a:ext cx="258184" cy="23726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22" name="Círculo: vacío 21">
            <a:extLst>
              <a:ext uri="{FF2B5EF4-FFF2-40B4-BE49-F238E27FC236}">
                <a16:creationId xmlns:a16="http://schemas.microsoft.com/office/drawing/2014/main" id="{5E8EA7F9-CE93-4494-B36C-ED1B4D965D40}"/>
              </a:ext>
            </a:extLst>
          </p:cNvPr>
          <p:cNvSpPr/>
          <p:nvPr/>
        </p:nvSpPr>
        <p:spPr>
          <a:xfrm>
            <a:off x="4158729" y="4234038"/>
            <a:ext cx="258184" cy="27085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23" name="Círculo: vacío 22">
            <a:extLst>
              <a:ext uri="{FF2B5EF4-FFF2-40B4-BE49-F238E27FC236}">
                <a16:creationId xmlns:a16="http://schemas.microsoft.com/office/drawing/2014/main" id="{D3E3C615-981D-4814-904F-2BABFC1EE45E}"/>
              </a:ext>
            </a:extLst>
          </p:cNvPr>
          <p:cNvSpPr/>
          <p:nvPr/>
        </p:nvSpPr>
        <p:spPr>
          <a:xfrm>
            <a:off x="8803459" y="4229246"/>
            <a:ext cx="258184" cy="237267"/>
          </a:xfrm>
          <a:prstGeom prst="don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5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32392" y="668559"/>
            <a:ext cx="5262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Interstate-LightCondensed" pitchFamily="2" charset="0"/>
              </a:rPr>
              <a:t>¿Cómo trabajamos los materiales a distancia?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086" t="34451" r="25779" b="48576"/>
          <a:stretch/>
        </p:blipFill>
        <p:spPr>
          <a:xfrm>
            <a:off x="193182" y="1033632"/>
            <a:ext cx="5177308" cy="10012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3181" y="2034862"/>
            <a:ext cx="61689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 </a:t>
            </a:r>
            <a:r>
              <a:rPr lang="es-MX" dirty="0">
                <a:latin typeface="Interstate-LightCondensed" pitchFamily="2" charset="0"/>
              </a:rPr>
              <a:t>Difundir los cuadernos para el alumno en formato digital a las familias e ir distribuyendo en sus planeaciones, las sesiones dando orientaciones a las familias para trabajarlas. En este sentido, se puede indicar los temas que trabaja el material, el objetivo de la actividad, los recursos que necesitan, la fecha de entrega y el seguimiento que se le dará.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latin typeface="Interstate-LightCondensed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Interstate-LightCondensed" pitchFamily="2" charset="0"/>
              </a:rPr>
              <a:t>Procurar que las actividades de los cuadernos del alumno no queden sueltas y por tanto debe dar continuidad y sugerir lo mismo a las familias del alumnado. Para ello, pueden proceder a explicar la estructura y organización de las sesiones para que las familias, así como las y los alumnos conozcan el propósito que tiene cada una de ellas.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5620" t="29520" r="58941" b="11441"/>
          <a:stretch/>
        </p:blipFill>
        <p:spPr>
          <a:xfrm>
            <a:off x="6584461" y="1339402"/>
            <a:ext cx="2170128" cy="46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60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32392" y="668559"/>
            <a:ext cx="5271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  <a:latin typeface="Interstate-LightCondensed" pitchFamily="2" charset="0"/>
              </a:rPr>
              <a:t>¿Cómo trabajamos los materiales a distancia?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086" t="34451" r="25779" b="48576"/>
          <a:stretch/>
        </p:blipFill>
        <p:spPr>
          <a:xfrm>
            <a:off x="193182" y="1033632"/>
            <a:ext cx="5177308" cy="100123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93181" y="1918951"/>
            <a:ext cx="62848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 </a:t>
            </a:r>
            <a:r>
              <a:rPr lang="es-MX" dirty="0">
                <a:latin typeface="Interstate-LightCondensed" pitchFamily="2" charset="0"/>
              </a:rPr>
              <a:t>Elaborar en su planeación didáctica las actividades para el uso de los cuadernos de trabajo del alumno, con especial énfasis en el desarrollo de habilidades de autocuidado y cuidados de otros, por ejemplo, promover la alimentación saludable, la actividad física, así como el manejo y expresión de las emociones.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Interstate-LightCondensed" pitchFamily="2" charset="0"/>
              </a:rPr>
              <a:t>Priorizar el desarrollo de habilidades transferibles (creatividad, comunicación, colaboración, respeto por la diversidad, </a:t>
            </a:r>
            <a:r>
              <a:rPr lang="es-MX" dirty="0" err="1">
                <a:latin typeface="Interstate-LightCondensed" pitchFamily="2" charset="0"/>
              </a:rPr>
              <a:t>resiliencia</a:t>
            </a:r>
            <a:r>
              <a:rPr lang="es-MX" dirty="0">
                <a:latin typeface="Interstate-LightCondensed" pitchFamily="2" charset="0"/>
              </a:rPr>
              <a:t>, entre otras).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latin typeface="Interstate-LightCondensed" pitchFamily="2" charset="0"/>
              </a:rPr>
              <a:t> Identificar las actividades que pueden trabajarse a distancia con el alumnado y mediante las clases en línea que están realizando algunas maestras y maestros, se pueden elegir algunas sesiones del material para que el alumnado interactúe con sus compañeras y compañeros.  Los cuadernos de trabajo del Programa Nacional de Convivencia Escolar (PNCE).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5405" t="30412" r="58532" b="31324"/>
          <a:stretch/>
        </p:blipFill>
        <p:spPr>
          <a:xfrm>
            <a:off x="6679371" y="1687131"/>
            <a:ext cx="2142657" cy="37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85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2885" t="22112" r="53656" b="43028"/>
          <a:stretch/>
        </p:blipFill>
        <p:spPr>
          <a:xfrm>
            <a:off x="0" y="2215165"/>
            <a:ext cx="3930984" cy="32841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5699" t="42793" r="26281" b="42122"/>
          <a:stretch/>
        </p:blipFill>
        <p:spPr>
          <a:xfrm>
            <a:off x="1249252" y="578707"/>
            <a:ext cx="6903076" cy="12192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29566" y="1797907"/>
            <a:ext cx="57053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Están diseñados para niñas y niños que cursan la educación preescolar y primaria, tienen un lenguaje sencillo y de fácil comprensión tanto para el alumnado como para sus familias. 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Contienen actividades concretas, bien estructuradas y con instrucciones claras, por tanto, </a:t>
            </a:r>
            <a:r>
              <a:rPr lang="es-MX" dirty="0">
                <a:solidFill>
                  <a:srgbClr val="C00000"/>
                </a:solidFill>
              </a:rPr>
              <a:t>pueden ser utilizados como un recurso de apoyo, con la guía y orientación de las y los docentes y de las madres, padres de familia y/o tutores en casa</a:t>
            </a:r>
            <a:r>
              <a:rPr lang="es-MX" dirty="0"/>
              <a:t>, con el propósito de facilitar el desarrollo emocional y social del alumnado y a su vez que estas habilidades se reflejen en la interacción que tienen las y los estudiantes con los integrantes de sus familias, mejorando con ello  la convivencia en sus hogares. </a:t>
            </a:r>
          </a:p>
          <a:p>
            <a:pPr algn="just"/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1170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2885" t="22112" r="53656" b="43028"/>
          <a:stretch/>
        </p:blipFill>
        <p:spPr>
          <a:xfrm>
            <a:off x="5213016" y="2878607"/>
            <a:ext cx="3930984" cy="32841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5699" t="42793" r="26281" b="42122"/>
          <a:stretch/>
        </p:blipFill>
        <p:spPr>
          <a:xfrm>
            <a:off x="1249252" y="578707"/>
            <a:ext cx="6903076" cy="12192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60233" y="2001444"/>
            <a:ext cx="5743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Los cuadernos contienen actividades que pueden tener efectos positivos en todos los espacios, a fin de que las niñas y los niños convivan con otras personas: la escuela, la familia, el grupo deportivo, su comunidad, con sus amigas y amigos, en espacios de recreación, etcétera. Puesto que se trabajan sobre los siguientes aspectos: 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56447" y="3974833"/>
            <a:ext cx="54477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MX" b="1" dirty="0">
                <a:solidFill>
                  <a:schemeClr val="accent4">
                    <a:lumMod val="75000"/>
                  </a:schemeClr>
                </a:solidFill>
              </a:rPr>
              <a:t>Fortalecimiento de la autoestima. </a:t>
            </a:r>
          </a:p>
          <a:p>
            <a:pPr marL="342900" indent="-342900">
              <a:buAutoNum type="arabicPeriod"/>
            </a:pPr>
            <a:r>
              <a:rPr lang="es-MX" b="1" dirty="0">
                <a:solidFill>
                  <a:schemeClr val="accent4">
                    <a:lumMod val="75000"/>
                  </a:schemeClr>
                </a:solidFill>
              </a:rPr>
              <a:t>Expresión y autorregulación de emociones. </a:t>
            </a: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accent4">
                    <a:lumMod val="75000"/>
                  </a:schemeClr>
                </a:solidFill>
              </a:rPr>
              <a:t>Aprender a convivir de manera pacífica e inclusiva.</a:t>
            </a: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accent4">
                    <a:lumMod val="75000"/>
                  </a:schemeClr>
                </a:solidFill>
              </a:rPr>
              <a:t>Respetar las reglas y valorar su importancia.  </a:t>
            </a: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accent4">
                    <a:lumMod val="75000"/>
                  </a:schemeClr>
                </a:solidFill>
              </a:rPr>
              <a:t>Manejo pacífico de conflictos.  </a:t>
            </a:r>
          </a:p>
          <a:p>
            <a:pPr marL="342900" indent="-342900">
              <a:buFont typeface="+mj-lt"/>
              <a:buAutoNum type="arabicPeriod"/>
            </a:pPr>
            <a:r>
              <a:rPr lang="es-MX" b="1" dirty="0">
                <a:solidFill>
                  <a:schemeClr val="accent4">
                    <a:lumMod val="75000"/>
                  </a:schemeClr>
                </a:solidFill>
              </a:rPr>
              <a:t>Promover la comunicación y colaboración equitativa en las familias. </a:t>
            </a:r>
          </a:p>
        </p:txBody>
      </p:sp>
    </p:spTree>
    <p:extLst>
      <p:ext uri="{BB962C8B-B14F-4D97-AF65-F5344CB8AC3E}">
        <p14:creationId xmlns:p14="http://schemas.microsoft.com/office/powerpoint/2010/main" val="2255401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2885" t="22112" r="53656" b="43028"/>
          <a:stretch/>
        </p:blipFill>
        <p:spPr>
          <a:xfrm>
            <a:off x="115910" y="2231387"/>
            <a:ext cx="3930984" cy="32841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5699" t="42793" r="26281" b="42122"/>
          <a:stretch/>
        </p:blipFill>
        <p:spPr>
          <a:xfrm>
            <a:off x="1184857" y="822101"/>
            <a:ext cx="6903076" cy="12192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81272" y="2611559"/>
            <a:ext cx="550571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Asimismo, el </a:t>
            </a:r>
            <a:r>
              <a:rPr lang="es-MX" sz="2000" b="1" dirty="0">
                <a:solidFill>
                  <a:srgbClr val="C00000"/>
                </a:solidFill>
              </a:rPr>
              <a:t>Fichero “Promover la cultura de paz en y desde nuestra escuela” </a:t>
            </a:r>
            <a:r>
              <a:rPr lang="es-MX" sz="2000" dirty="0"/>
              <a:t>cuenta con una serie de actividades destinadas para el alumnado, el colectivo docente y las familias del alumnado, por tanto, el personal docente puede retomar el apartado de familias con el propósito de fomentar el trabajo con los temas que desarrolla el Fichero.  </a:t>
            </a:r>
          </a:p>
          <a:p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6243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699" t="42793" r="26281" b="42122"/>
          <a:stretch/>
        </p:blipFill>
        <p:spPr>
          <a:xfrm>
            <a:off x="2021984" y="706191"/>
            <a:ext cx="5383368" cy="95079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3032" y="1791985"/>
            <a:ext cx="88735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/>
              <a:t>En ambos casos, se brindan las siguientes orientaciones generales para su uso a la distancia con el apoyo de las familias del alumnado: </a:t>
            </a:r>
          </a:p>
          <a:p>
            <a:r>
              <a:rPr lang="es-MX" dirty="0"/>
              <a:t> </a:t>
            </a:r>
          </a:p>
          <a:p>
            <a:r>
              <a:rPr lang="es-MX" dirty="0"/>
              <a:t>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18563" y="2700808"/>
            <a:ext cx="53769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dirty="0"/>
              <a:t>Acceder a los materiales del Programa Nacional de Convivencia Escolar (PNCE) por medio de la difusión del personal docente o a través de lo siguiente: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dirty="0"/>
              <a:t>Descargar el material de las páginas web de Comisión Nacional de Libros de Texto Gratuitos (CONALITEG) y del portal del Programa Escuela libre de acoso: </a:t>
            </a:r>
            <a:r>
              <a:rPr lang="es-MX" sz="2000" b="1" dirty="0">
                <a:hlinkClick r:id="rId3"/>
              </a:rPr>
              <a:t>https://www.gob.mx/escuelalibredeacoso</a:t>
            </a:r>
            <a:endParaRPr lang="es-MX" sz="2000" b="1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MX" sz="2000" b="1" dirty="0">
                <a:hlinkClick r:id="rId4"/>
              </a:rPr>
              <a:t>https://dgdge.sep.gob.mx/pnce_materiales/</a:t>
            </a:r>
            <a:endParaRPr lang="es-MX" sz="2000" b="1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s-MX" sz="2000" dirty="0"/>
          </a:p>
          <a:p>
            <a:pPr algn="just"/>
            <a:endParaRPr lang="es-MX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37255" t="44083" r="39086" b="25238"/>
          <a:stretch/>
        </p:blipFill>
        <p:spPr>
          <a:xfrm>
            <a:off x="6046630" y="2910625"/>
            <a:ext cx="2630342" cy="19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14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699" t="42793" r="26281" b="42122"/>
          <a:stretch/>
        </p:blipFill>
        <p:spPr>
          <a:xfrm>
            <a:off x="2021984" y="706191"/>
            <a:ext cx="5383368" cy="95079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8255" t="30080" r="53202" b="36147"/>
          <a:stretch/>
        </p:blipFill>
        <p:spPr>
          <a:xfrm>
            <a:off x="6209929" y="2016031"/>
            <a:ext cx="2612098" cy="267478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2805" y="1785774"/>
            <a:ext cx="63170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Identificar actividades en las que usted, como madre, padre de familia o tutor, pueda acompañar a su hija o hijo, las cuales le permitan conocerlo más, tener mayor y mejor comunicación, promover la resiliencia o en su caso, de acuerdo a lo indicado por la o el docente de su hija o hijo.   </a:t>
            </a:r>
          </a:p>
          <a:p>
            <a:endParaRPr lang="es-MX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Hacer un horario para que las niñas y niños realicen las actividades solicitadas por el personal docente, es decir, trate de disponer de un tiempo y espacio exclusivo para trabajar las actividades con su hija e hijo, que sirva para compartir ese momento juntos.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92805" y="5155352"/>
            <a:ext cx="6123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Tomar las actividades a realizar como una oportunidad de aprender y crecer con su hija e hijo y no como una carga de trabajo más. </a:t>
            </a:r>
          </a:p>
        </p:txBody>
      </p:sp>
    </p:spTree>
    <p:extLst>
      <p:ext uri="{BB962C8B-B14F-4D97-AF65-F5344CB8AC3E}">
        <p14:creationId xmlns:p14="http://schemas.microsoft.com/office/powerpoint/2010/main" val="3793559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5E347B3-FBB0-49A1-AC06-969162FB4CCE}"/>
              </a:ext>
            </a:extLst>
          </p:cNvPr>
          <p:cNvSpPr txBox="1"/>
          <p:nvPr/>
        </p:nvSpPr>
        <p:spPr>
          <a:xfrm>
            <a:off x="331502" y="790296"/>
            <a:ext cx="7625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861B3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Sugerencias para la nueva normalidad</a:t>
            </a:r>
          </a:p>
        </p:txBody>
      </p:sp>
      <p:sp>
        <p:nvSpPr>
          <p:cNvPr id="5" name="Rectángulo: esquinas diagonales cortadas 1">
            <a:extLst>
              <a:ext uri="{FF2B5EF4-FFF2-40B4-BE49-F238E27FC236}">
                <a16:creationId xmlns:a16="http://schemas.microsoft.com/office/drawing/2014/main" id="{365A83FC-7D5C-4D81-A374-CE9B1C5E39DA}"/>
              </a:ext>
            </a:extLst>
          </p:cNvPr>
          <p:cNvSpPr/>
          <p:nvPr/>
        </p:nvSpPr>
        <p:spPr>
          <a:xfrm>
            <a:off x="659006" y="1652070"/>
            <a:ext cx="8238075" cy="3548507"/>
          </a:xfrm>
          <a:prstGeom prst="snip2DiagRect">
            <a:avLst/>
          </a:prstGeom>
          <a:solidFill>
            <a:srgbClr val="9D2449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400" dirty="0">
                <a:solidFill>
                  <a:schemeClr val="bg1"/>
                </a:solidFill>
                <a:latin typeface="Montserrat" panose="00000500000000000000" pitchFamily="2" charset="0"/>
              </a:rPr>
              <a:t>Algunas instancias y organizaciones que trabajan en el tema de la Educación, ofrecen herramientas a la comunidad escolar para su aplicación ante situaciones de emergencia o crisis que les permitan atender la denominada “</a:t>
            </a:r>
            <a:r>
              <a:rPr lang="es-MX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nueva normalidad</a:t>
            </a:r>
            <a:r>
              <a:rPr lang="es-MX" sz="2400" dirty="0">
                <a:solidFill>
                  <a:schemeClr val="bg1"/>
                </a:solidFill>
                <a:latin typeface="Montserrat" panose="00000500000000000000" pitchFamily="2" charset="0"/>
              </a:rPr>
              <a:t>”.</a:t>
            </a:r>
          </a:p>
          <a:p>
            <a:pPr algn="ctr"/>
            <a:endParaRPr lang="es-MX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517338" y="1221183"/>
            <a:ext cx="763717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315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3E05C6A-DF5F-6E48-AE47-ED7B206801C4}"/>
              </a:ext>
            </a:extLst>
          </p:cNvPr>
          <p:cNvCxnSpPr>
            <a:cxnSpLocks/>
          </p:cNvCxnSpPr>
          <p:nvPr/>
        </p:nvCxnSpPr>
        <p:spPr>
          <a:xfrm>
            <a:off x="787082" y="1173765"/>
            <a:ext cx="4587421" cy="0"/>
          </a:xfrm>
          <a:prstGeom prst="line">
            <a:avLst/>
          </a:prstGeom>
          <a:ln w="19050">
            <a:solidFill>
              <a:srgbClr val="D1AB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5E347B3-FBB0-49A1-AC06-969162FB4CCE}"/>
              </a:ext>
            </a:extLst>
          </p:cNvPr>
          <p:cNvSpPr txBox="1"/>
          <p:nvPr/>
        </p:nvSpPr>
        <p:spPr>
          <a:xfrm>
            <a:off x="742555" y="773655"/>
            <a:ext cx="5719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s-MX" sz="2000" b="1" dirty="0">
                <a:solidFill>
                  <a:srgbClr val="861B36"/>
                </a:solidFill>
                <a:latin typeface="Montserrat" pitchFamily="2" charset="77"/>
              </a:rPr>
              <a:t>Primera sesión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AC6976-B37F-494A-B04F-899950D3BB3E}"/>
              </a:ext>
            </a:extLst>
          </p:cNvPr>
          <p:cNvSpPr txBox="1"/>
          <p:nvPr/>
        </p:nvSpPr>
        <p:spPr>
          <a:xfrm>
            <a:off x="-1044624" y="3753037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dirty="0">
              <a:latin typeface="Montserrat" panose="00000500000000000000" pitchFamily="2" charset="0"/>
            </a:endParaRPr>
          </a:p>
          <a:p>
            <a:pPr algn="just"/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FA2F966-6156-4ADD-95E3-959299CF3868}"/>
              </a:ext>
            </a:extLst>
          </p:cNvPr>
          <p:cNvSpPr txBox="1"/>
          <p:nvPr/>
        </p:nvSpPr>
        <p:spPr>
          <a:xfrm>
            <a:off x="293308" y="1385729"/>
            <a:ext cx="2712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La Comisión Nacional para la Mejora Continua de la Educación (MEJOREDU)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04FB094-EC65-4403-90F2-246BDF93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71" y="1248027"/>
            <a:ext cx="922436" cy="119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F30DD14-80B1-420A-B71E-D9D338A3FD94}"/>
              </a:ext>
            </a:extLst>
          </p:cNvPr>
          <p:cNvSpPr txBox="1"/>
          <p:nvPr/>
        </p:nvSpPr>
        <p:spPr>
          <a:xfrm>
            <a:off x="6039975" y="1765100"/>
            <a:ext cx="2778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anose="00000500000000000000" pitchFamily="2" charset="0"/>
              </a:rPr>
              <a:t>Elaboró tres documentos denominados: </a:t>
            </a:r>
            <a:r>
              <a:rPr lang="es-MX" b="1" dirty="0">
                <a:latin typeface="Montserrat" panose="00000500000000000000" pitchFamily="2" charset="0"/>
              </a:rPr>
              <a:t>“Sugerencias para el regreso a clases”.</a:t>
            </a:r>
            <a:endParaRPr lang="es-MX" dirty="0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77150F-515C-4246-BB61-49BAB502E52D}"/>
              </a:ext>
            </a:extLst>
          </p:cNvPr>
          <p:cNvSpPr txBox="1"/>
          <p:nvPr/>
        </p:nvSpPr>
        <p:spPr>
          <a:xfrm>
            <a:off x="787082" y="3393214"/>
            <a:ext cx="7781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</a:rPr>
              <a:t>Dirigidos a cada uno de los niveles educativos con la finalidad de “ofrecer a las figuras docentes y directivas elementos de apoyo en los aspectos socioemocionales, pedagógicos y de educación a distancia”. </a:t>
            </a:r>
            <a:endParaRPr lang="es-MX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4 Imagen">
            <a:extLst>
              <a:ext uri="{FF2B5EF4-FFF2-40B4-BE49-F238E27FC236}">
                <a16:creationId xmlns:a16="http://schemas.microsoft.com/office/drawing/2014/main" id="{AC3DAAEE-7EBC-4278-AE5A-9DF2EA291E23}"/>
              </a:ext>
            </a:extLst>
          </p:cNvPr>
          <p:cNvPicPr/>
          <p:nvPr/>
        </p:nvPicPr>
        <p:blipFill rotWithShape="1">
          <a:blip r:embed="rId3"/>
          <a:srcRect l="28062" t="13832" r="29702" b="7029"/>
          <a:stretch/>
        </p:blipFill>
        <p:spPr bwMode="auto">
          <a:xfrm>
            <a:off x="3870856" y="1703465"/>
            <a:ext cx="919833" cy="1195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6 Imagen">
            <a:extLst>
              <a:ext uri="{FF2B5EF4-FFF2-40B4-BE49-F238E27FC236}">
                <a16:creationId xmlns:a16="http://schemas.microsoft.com/office/drawing/2014/main" id="{91CD0E84-15EC-455E-8679-F05C2B063357}"/>
              </a:ext>
            </a:extLst>
          </p:cNvPr>
          <p:cNvPicPr/>
          <p:nvPr/>
        </p:nvPicPr>
        <p:blipFill rotWithShape="1">
          <a:blip r:embed="rId4"/>
          <a:srcRect l="30330" t="13152" r="31828" b="7483"/>
          <a:stretch/>
        </p:blipFill>
        <p:spPr bwMode="auto">
          <a:xfrm>
            <a:off x="4414787" y="2068745"/>
            <a:ext cx="927005" cy="1214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ED323CF8-7E5F-42E4-9CC7-3223583238B4}"/>
              </a:ext>
            </a:extLst>
          </p:cNvPr>
          <p:cNvSpPr/>
          <p:nvPr/>
        </p:nvSpPr>
        <p:spPr>
          <a:xfrm>
            <a:off x="2547247" y="2058124"/>
            <a:ext cx="700724" cy="424358"/>
          </a:xfrm>
          <a:prstGeom prst="rightArrow">
            <a:avLst/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2A22B4A0-4E2D-480F-B05C-3BF265B246BE}"/>
              </a:ext>
            </a:extLst>
          </p:cNvPr>
          <p:cNvSpPr/>
          <p:nvPr/>
        </p:nvSpPr>
        <p:spPr>
          <a:xfrm flipH="1">
            <a:off x="5428862" y="2340744"/>
            <a:ext cx="603903" cy="424358"/>
          </a:xfrm>
          <a:prstGeom prst="rightArrow">
            <a:avLst/>
          </a:prstGeom>
          <a:solidFill>
            <a:srgbClr val="9D2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7" name="2 Rectángulo redondeado">
            <a:extLst>
              <a:ext uri="{FF2B5EF4-FFF2-40B4-BE49-F238E27FC236}">
                <a16:creationId xmlns:a16="http://schemas.microsoft.com/office/drawing/2014/main" id="{97B2022C-DE2E-4F60-AC4E-78A0D34C289B}"/>
              </a:ext>
            </a:extLst>
          </p:cNvPr>
          <p:cNvSpPr/>
          <p:nvPr/>
        </p:nvSpPr>
        <p:spPr>
          <a:xfrm>
            <a:off x="1010734" y="4514921"/>
            <a:ext cx="7807883" cy="1731488"/>
          </a:xfrm>
          <a:prstGeom prst="roundRect">
            <a:avLst/>
          </a:prstGeom>
          <a:ln>
            <a:solidFill>
              <a:srgbClr val="B38E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000" dirty="0">
                <a:latin typeface="Montserrat" panose="00000500000000000000" pitchFamily="2" charset="0"/>
              </a:rPr>
              <a:t>Existen algunos elementos de coincidencia entre dichos materiales y las líneas de trabajo expuestas por el PNCE, los cuales se expondrán con el propósito de apoyar en el contacto con las escuelas para llevar a cabo el proceso de la “</a:t>
            </a:r>
            <a:r>
              <a:rPr lang="es-MX" sz="2000" b="1" dirty="0">
                <a:latin typeface="Montserrat" panose="00000500000000000000" pitchFamily="2" charset="0"/>
              </a:rPr>
              <a:t>nueva normalidad</a:t>
            </a:r>
            <a:r>
              <a:rPr lang="es-MX" sz="2000" dirty="0">
                <a:latin typeface="Montserrat" panose="00000500000000000000" pitchFamily="2" charset="0"/>
              </a:rPr>
              <a:t>”. 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60675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D85AA7B3-EE64-4A54-BAAF-8F0C829443D4}"/>
              </a:ext>
            </a:extLst>
          </p:cNvPr>
          <p:cNvSpPr txBox="1"/>
          <p:nvPr/>
        </p:nvSpPr>
        <p:spPr>
          <a:xfrm>
            <a:off x="108070" y="944298"/>
            <a:ext cx="6056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latin typeface="Interstate-LightCondensed" pitchFamily="2" charset="0"/>
                <a:cs typeface="Arial" panose="020B0604020202020204" pitchFamily="34" charset="0"/>
              </a:rPr>
              <a:t>Recomendaciones para la sesión: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4322963" y="1791133"/>
            <a:ext cx="1968429" cy="4710136"/>
            <a:chOff x="5944009" y="1283482"/>
            <a:chExt cx="2910888" cy="7526296"/>
          </a:xfrm>
        </p:grpSpPr>
        <p:sp>
          <p:nvSpPr>
            <p:cNvPr id="9" name="Rectángulo: esquinas diagonales redondeadas 8">
              <a:extLst>
                <a:ext uri="{FF2B5EF4-FFF2-40B4-BE49-F238E27FC236}">
                  <a16:creationId xmlns:a16="http://schemas.microsoft.com/office/drawing/2014/main" id="{ADCCAFB3-CBC0-4BCD-ADE4-CBD79C3369FD}"/>
                </a:ext>
              </a:extLst>
            </p:cNvPr>
            <p:cNvSpPr/>
            <p:nvPr/>
          </p:nvSpPr>
          <p:spPr>
            <a:xfrm>
              <a:off x="6215727" y="1283482"/>
              <a:ext cx="2451797" cy="2451798"/>
            </a:xfrm>
            <a:prstGeom prst="round2DiagRect">
              <a:avLst/>
            </a:prstGeom>
            <a:solidFill>
              <a:schemeClr val="bg1"/>
            </a:solidFill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5F5E33E6-96BB-42A8-9803-6A13F1478ECE}"/>
                </a:ext>
              </a:extLst>
            </p:cNvPr>
            <p:cNvSpPr txBox="1"/>
            <p:nvPr/>
          </p:nvSpPr>
          <p:spPr>
            <a:xfrm>
              <a:off x="5944009" y="3744297"/>
              <a:ext cx="2910888" cy="5065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b="1" dirty="0">
                  <a:latin typeface="Interstate-LightCondensed" pitchFamily="2" charset="0"/>
                  <a:cs typeface="Arial" panose="020B0604020202020204" pitchFamily="34" charset="0"/>
                </a:rPr>
                <a:t>Si hay dudas o preguntas, la forma de comunicarse con el organizador es a través de la función de chat que aparece en la pantalla y al final de la sesión se atenderán.</a:t>
              </a: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BF6DF21-CD26-4ADD-AC15-091D4C0FF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551774" y="1717412"/>
              <a:ext cx="1833665" cy="1833664"/>
            </a:xfrm>
            <a:prstGeom prst="rect">
              <a:avLst/>
            </a:prstGeom>
          </p:spPr>
        </p:pic>
      </p:grpSp>
      <p:grpSp>
        <p:nvGrpSpPr>
          <p:cNvPr id="22" name="Grupo 21"/>
          <p:cNvGrpSpPr/>
          <p:nvPr/>
        </p:nvGrpSpPr>
        <p:grpSpPr>
          <a:xfrm>
            <a:off x="6555916" y="2030256"/>
            <a:ext cx="2353126" cy="4421064"/>
            <a:chOff x="8515023" y="2041067"/>
            <a:chExt cx="3639343" cy="7112284"/>
          </a:xfrm>
        </p:grpSpPr>
        <p:sp>
          <p:nvSpPr>
            <p:cNvPr id="10" name="Rectángulo: esquinas diagonales redondeadas 9">
              <a:extLst>
                <a:ext uri="{FF2B5EF4-FFF2-40B4-BE49-F238E27FC236}">
                  <a16:creationId xmlns:a16="http://schemas.microsoft.com/office/drawing/2014/main" id="{64C23164-66E9-4975-AFCC-174EFA8D7C5F}"/>
                </a:ext>
              </a:extLst>
            </p:cNvPr>
            <p:cNvSpPr/>
            <p:nvPr/>
          </p:nvSpPr>
          <p:spPr>
            <a:xfrm>
              <a:off x="8850785" y="2041067"/>
              <a:ext cx="2451796" cy="2451798"/>
            </a:xfrm>
            <a:prstGeom prst="round2DiagRect">
              <a:avLst/>
            </a:prstGeom>
            <a:solidFill>
              <a:schemeClr val="bg1"/>
            </a:solidFill>
            <a:ln w="19050">
              <a:solidFill>
                <a:srgbClr val="84C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0E48EC6C-0F1F-4A66-A337-F84627FC9AE5}"/>
                </a:ext>
              </a:extLst>
            </p:cNvPr>
            <p:cNvSpPr txBox="1"/>
            <p:nvPr/>
          </p:nvSpPr>
          <p:spPr>
            <a:xfrm>
              <a:off x="8515023" y="4548657"/>
              <a:ext cx="3639343" cy="460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b="1" dirty="0">
                  <a:latin typeface="Interstate-LightCondensed" pitchFamily="2" charset="0"/>
                  <a:cs typeface="Arial" panose="020B0604020202020204" pitchFamily="34" charset="0"/>
                </a:rPr>
                <a:t>La sesión durará aproximadamente 2 horas, verifiquen también que cuentan con la batería suficiente o que están conectados a la corriente eléctrica, así como señal de internet.</a:t>
              </a:r>
            </a:p>
          </p:txBody>
        </p:sp>
        <p:pic>
          <p:nvPicPr>
            <p:cNvPr id="20" name="Imagen 19" descr="Imagen que contiene objeto, reloj, firmar&#10;&#10;Descripción generada automáticamente">
              <a:extLst>
                <a:ext uri="{FF2B5EF4-FFF2-40B4-BE49-F238E27FC236}">
                  <a16:creationId xmlns:a16="http://schemas.microsoft.com/office/drawing/2014/main" id="{F9F196BC-9F0B-4996-9F87-9725B7BB2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9623248" y="2549314"/>
              <a:ext cx="1483760" cy="1483760"/>
            </a:xfrm>
            <a:prstGeom prst="rect">
              <a:avLst/>
            </a:prstGeom>
          </p:spPr>
        </p:pic>
      </p:grpSp>
      <p:pic>
        <p:nvPicPr>
          <p:cNvPr id="17" name="Imagen 16" descr="Imagen que contiene firmar, dibujo, parada, estacionado&#10;&#10;Descripción generada automáticamente">
            <a:extLst>
              <a:ext uri="{FF2B5EF4-FFF2-40B4-BE49-F238E27FC236}">
                <a16:creationId xmlns:a16="http://schemas.microsoft.com/office/drawing/2014/main" id="{9FBACCA8-69AA-487B-B206-BDB0B2167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013" y="828853"/>
            <a:ext cx="1982188" cy="999996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57577" y="1969981"/>
            <a:ext cx="1970468" cy="3080097"/>
            <a:chOff x="222931" y="2041067"/>
            <a:chExt cx="2834853" cy="5066964"/>
          </a:xfrm>
        </p:grpSpPr>
        <p:sp>
          <p:nvSpPr>
            <p:cNvPr id="4" name="Rectángulo: esquinas diagonales redondeadas 3">
              <a:extLst>
                <a:ext uri="{FF2B5EF4-FFF2-40B4-BE49-F238E27FC236}">
                  <a16:creationId xmlns:a16="http://schemas.microsoft.com/office/drawing/2014/main" id="{AC46BAA1-8732-49C6-873C-C0FD04A374D6}"/>
                </a:ext>
              </a:extLst>
            </p:cNvPr>
            <p:cNvSpPr/>
            <p:nvPr/>
          </p:nvSpPr>
          <p:spPr>
            <a:xfrm>
              <a:off x="465705" y="2041067"/>
              <a:ext cx="2451797" cy="2451798"/>
            </a:xfrm>
            <a:prstGeom prst="round2DiagRect">
              <a:avLst/>
            </a:prstGeom>
            <a:solidFill>
              <a:schemeClr val="bg1"/>
            </a:solidFill>
            <a:ln w="19050">
              <a:solidFill>
                <a:srgbClr val="A047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D45C755-2F0E-4C0D-ADC1-1EB6A9ABB02B}"/>
                </a:ext>
              </a:extLst>
            </p:cNvPr>
            <p:cNvSpPr txBox="1"/>
            <p:nvPr/>
          </p:nvSpPr>
          <p:spPr>
            <a:xfrm>
              <a:off x="222931" y="5133410"/>
              <a:ext cx="2834853" cy="1974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latin typeface="Interstate-LightCondensed" pitchFamily="2" charset="0"/>
                  <a:cs typeface="Arial" panose="020B0604020202020204" pitchFamily="34" charset="0"/>
                </a:rPr>
                <a:t>Verifiquen que sus micrófonos y cámaras estén  apagados</a:t>
              </a:r>
            </a:p>
          </p:txBody>
        </p:sp>
        <p:pic>
          <p:nvPicPr>
            <p:cNvPr id="3" name="Imagen 2" descr="Imagen que contiene firmar, dibujo, señal, parada&#10;&#10;Descripción generada automáticamente">
              <a:extLst>
                <a:ext uri="{FF2B5EF4-FFF2-40B4-BE49-F238E27FC236}">
                  <a16:creationId xmlns:a16="http://schemas.microsoft.com/office/drawing/2014/main" id="{46211B4B-66F0-4DD3-9072-367560977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656825" y="2184536"/>
              <a:ext cx="1098123" cy="1098123"/>
            </a:xfrm>
            <a:prstGeom prst="rect">
              <a:avLst/>
            </a:prstGeom>
          </p:spPr>
        </p:pic>
        <p:pic>
          <p:nvPicPr>
            <p:cNvPr id="29" name="Imagen 28" descr="Imagen que contiene dibujo, reloj&#10;&#10;Descripción generada automáticamente">
              <a:extLst>
                <a:ext uri="{FF2B5EF4-FFF2-40B4-BE49-F238E27FC236}">
                  <a16:creationId xmlns:a16="http://schemas.microsoft.com/office/drawing/2014/main" id="{66A0585C-1D37-472F-84A1-4DE82C97C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1504110" y="3319433"/>
              <a:ext cx="1036355" cy="1036355"/>
            </a:xfrm>
            <a:prstGeom prst="rect">
              <a:avLst/>
            </a:prstGeom>
          </p:spPr>
        </p:pic>
      </p:grpSp>
      <p:grpSp>
        <p:nvGrpSpPr>
          <p:cNvPr id="5" name="Grupo 4"/>
          <p:cNvGrpSpPr/>
          <p:nvPr/>
        </p:nvGrpSpPr>
        <p:grpSpPr>
          <a:xfrm>
            <a:off x="2391748" y="2208666"/>
            <a:ext cx="1666692" cy="3104209"/>
            <a:chOff x="3346080" y="2041067"/>
            <a:chExt cx="2451797" cy="4996240"/>
          </a:xfrm>
        </p:grpSpPr>
        <p:sp>
          <p:nvSpPr>
            <p:cNvPr id="8" name="Rectángulo: esquinas diagonales redondeadas 7">
              <a:extLst>
                <a:ext uri="{FF2B5EF4-FFF2-40B4-BE49-F238E27FC236}">
                  <a16:creationId xmlns:a16="http://schemas.microsoft.com/office/drawing/2014/main" id="{77B944F9-B55F-4D1B-A8D1-DE7EEB86C5BD}"/>
                </a:ext>
              </a:extLst>
            </p:cNvPr>
            <p:cNvSpPr/>
            <p:nvPr/>
          </p:nvSpPr>
          <p:spPr>
            <a:xfrm>
              <a:off x="3346080" y="2041067"/>
              <a:ext cx="2451797" cy="2451798"/>
            </a:xfrm>
            <a:prstGeom prst="round2Diag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CAAC8B-9584-4B6E-B73A-561F8298BC9C}"/>
                </a:ext>
              </a:extLst>
            </p:cNvPr>
            <p:cNvSpPr txBox="1"/>
            <p:nvPr/>
          </p:nvSpPr>
          <p:spPr>
            <a:xfrm>
              <a:off x="3346080" y="4659540"/>
              <a:ext cx="2451796" cy="2377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b="1" dirty="0">
                  <a:latin typeface="Interstate-LightCondensed" pitchFamily="2" charset="0"/>
                  <a:cs typeface="Arial" panose="020B0604020202020204" pitchFamily="34" charset="0"/>
                </a:rPr>
                <a:t>Verifiquen que reciben la proyección de la pantalla del facilitador.</a:t>
              </a: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3A703A5-B94B-4407-8B4D-AF0770C47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3936196" y="2404620"/>
              <a:ext cx="1488485" cy="1488485"/>
            </a:xfrm>
            <a:prstGeom prst="rect">
              <a:avLst/>
            </a:prstGeom>
          </p:spPr>
        </p:pic>
        <p:pic>
          <p:nvPicPr>
            <p:cNvPr id="19" name="Imagen 18" descr="Imagen que contiene firmar, dibujo, parada, estacionado&#10;&#10;Descripción generada automáticamente">
              <a:extLst>
                <a:ext uri="{FF2B5EF4-FFF2-40B4-BE49-F238E27FC236}">
                  <a16:creationId xmlns:a16="http://schemas.microsoft.com/office/drawing/2014/main" id="{A993A567-1886-4C39-8D40-FCAC7B24E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3617" y="2724120"/>
              <a:ext cx="1331763" cy="671863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DA8EEFD5-5F89-4E0E-99E5-7F8955B24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178639" y="3085779"/>
            <a:ext cx="531012" cy="53101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A519DA1-82FA-4578-9C30-C04E930517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16255" y="2953494"/>
            <a:ext cx="823593" cy="8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56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3E05C6A-DF5F-6E48-AE47-ED7B206801C4}"/>
              </a:ext>
            </a:extLst>
          </p:cNvPr>
          <p:cNvCxnSpPr>
            <a:cxnSpLocks/>
          </p:cNvCxnSpPr>
          <p:nvPr/>
        </p:nvCxnSpPr>
        <p:spPr>
          <a:xfrm>
            <a:off x="825672" y="1198707"/>
            <a:ext cx="4587421" cy="0"/>
          </a:xfrm>
          <a:prstGeom prst="line">
            <a:avLst/>
          </a:prstGeom>
          <a:ln w="19050">
            <a:solidFill>
              <a:srgbClr val="D1AB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5E347B3-FBB0-49A1-AC06-969162FB4CCE}"/>
              </a:ext>
            </a:extLst>
          </p:cNvPr>
          <p:cNvSpPr txBox="1"/>
          <p:nvPr/>
        </p:nvSpPr>
        <p:spPr>
          <a:xfrm>
            <a:off x="825672" y="852458"/>
            <a:ext cx="571906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s-MX" sz="1650" b="1" dirty="0">
                <a:solidFill>
                  <a:srgbClr val="861B36"/>
                </a:solidFill>
                <a:latin typeface="Montserrat" pitchFamily="2" charset="77"/>
              </a:rPr>
              <a:t>Visión compartida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9DC91B0-7961-4328-A6EC-20390E96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90" y="1300767"/>
            <a:ext cx="1088789" cy="158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 Rectángulo">
            <a:extLst>
              <a:ext uri="{FF2B5EF4-FFF2-40B4-BE49-F238E27FC236}">
                <a16:creationId xmlns:a16="http://schemas.microsoft.com/office/drawing/2014/main" id="{6019CE70-9B79-488A-BF3E-A5709F1B42B0}"/>
              </a:ext>
            </a:extLst>
          </p:cNvPr>
          <p:cNvSpPr/>
          <p:nvPr/>
        </p:nvSpPr>
        <p:spPr>
          <a:xfrm>
            <a:off x="4326333" y="1807099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Preescolar:</a:t>
            </a:r>
            <a:endParaRPr lang="es-ES" sz="1600" b="1" dirty="0">
              <a:latin typeface="Montserrat" panose="00000500000000000000" pitchFamily="2" charset="0"/>
              <a:hlinkClick r:id="rId3"/>
            </a:endParaRP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Montserrat" panose="00000500000000000000" pitchFamily="2" charset="0"/>
                <a:hlinkClick r:id="rId3"/>
              </a:rPr>
              <a:t>https://www.gob.mx/cms/uploads/attachment/file/564947/sugerencias-preescolar.pdf</a:t>
            </a:r>
            <a:endParaRPr lang="es-ES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4 Imagen">
            <a:extLst>
              <a:ext uri="{FF2B5EF4-FFF2-40B4-BE49-F238E27FC236}">
                <a16:creationId xmlns:a16="http://schemas.microsoft.com/office/drawing/2014/main" id="{C9597BD2-4FB7-452A-9CB9-DA7333AEE979}"/>
              </a:ext>
            </a:extLst>
          </p:cNvPr>
          <p:cNvPicPr/>
          <p:nvPr/>
        </p:nvPicPr>
        <p:blipFill rotWithShape="1">
          <a:blip r:embed="rId4"/>
          <a:srcRect l="28062" t="13832" r="29702" b="7029"/>
          <a:stretch/>
        </p:blipFill>
        <p:spPr bwMode="auto">
          <a:xfrm>
            <a:off x="2960053" y="3054658"/>
            <a:ext cx="1125061" cy="1478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3 Rectángulo">
            <a:extLst>
              <a:ext uri="{FF2B5EF4-FFF2-40B4-BE49-F238E27FC236}">
                <a16:creationId xmlns:a16="http://schemas.microsoft.com/office/drawing/2014/main" id="{05D46EF9-D8FA-46CE-8C3E-E944C1AF6FDB}"/>
              </a:ext>
            </a:extLst>
          </p:cNvPr>
          <p:cNvSpPr/>
          <p:nvPr/>
        </p:nvSpPr>
        <p:spPr>
          <a:xfrm>
            <a:off x="4380339" y="3378511"/>
            <a:ext cx="4266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Primaria: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Montserrat" panose="00000500000000000000" pitchFamily="2" charset="0"/>
                <a:hlinkClick r:id="rId5"/>
              </a:rPr>
              <a:t>https://www.gob.mx/cms/uploads/attachment/file/562244/sugerencias-primaria2020.pdf</a:t>
            </a:r>
            <a:endParaRPr lang="es-ES" sz="1600" dirty="0"/>
          </a:p>
        </p:txBody>
      </p:sp>
      <p:pic>
        <p:nvPicPr>
          <p:cNvPr id="11" name="6 Imagen">
            <a:extLst>
              <a:ext uri="{FF2B5EF4-FFF2-40B4-BE49-F238E27FC236}">
                <a16:creationId xmlns:a16="http://schemas.microsoft.com/office/drawing/2014/main" id="{FAE34314-AC3B-47C4-8268-C01F37BA3539}"/>
              </a:ext>
            </a:extLst>
          </p:cNvPr>
          <p:cNvPicPr/>
          <p:nvPr/>
        </p:nvPicPr>
        <p:blipFill rotWithShape="1">
          <a:blip r:embed="rId6"/>
          <a:srcRect l="30330" t="13152" r="31828" b="7483"/>
          <a:stretch/>
        </p:blipFill>
        <p:spPr bwMode="auto">
          <a:xfrm>
            <a:off x="2978190" y="4812103"/>
            <a:ext cx="1125060" cy="1305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5 Rectángulo">
            <a:extLst>
              <a:ext uri="{FF2B5EF4-FFF2-40B4-BE49-F238E27FC236}">
                <a16:creationId xmlns:a16="http://schemas.microsoft.com/office/drawing/2014/main" id="{173B4422-8D25-45BB-AC48-4AD59B89CFC0}"/>
              </a:ext>
            </a:extLst>
          </p:cNvPr>
          <p:cNvSpPr/>
          <p:nvPr/>
        </p:nvSpPr>
        <p:spPr>
          <a:xfrm>
            <a:off x="4346391" y="5049285"/>
            <a:ext cx="4266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Secundaria: </a:t>
            </a:r>
          </a:p>
          <a:p>
            <a:pPr defTabSz="342900"/>
            <a:r>
              <a:rPr lang="es-ES" sz="1600" dirty="0">
                <a:solidFill>
                  <a:prstClr val="black"/>
                </a:solidFill>
                <a:latin typeface="Montserrat" panose="00000500000000000000" pitchFamily="2" charset="0"/>
                <a:hlinkClick r:id="rId7"/>
              </a:rPr>
              <a:t>https://www.gob.mx/cms/uploads/attachment/file/562235/sugerencias-secundaria.pdf</a:t>
            </a:r>
            <a:endParaRPr lang="es-ES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70EE7A5B-C6FC-4464-8DCD-3378E0C3B2DB}"/>
              </a:ext>
            </a:extLst>
          </p:cNvPr>
          <p:cNvSpPr/>
          <p:nvPr/>
        </p:nvSpPr>
        <p:spPr>
          <a:xfrm>
            <a:off x="2456702" y="1477449"/>
            <a:ext cx="432048" cy="4150620"/>
          </a:xfrm>
          <a:prstGeom prst="leftBrace">
            <a:avLst>
              <a:gd name="adj1" fmla="val 8333"/>
              <a:gd name="adj2" fmla="val 49800"/>
            </a:avLst>
          </a:prstGeom>
          <a:ln w="19050">
            <a:solidFill>
              <a:srgbClr val="99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E32931-30D4-4C81-B4DC-D16250EDA727}"/>
              </a:ext>
            </a:extLst>
          </p:cNvPr>
          <p:cNvSpPr txBox="1"/>
          <p:nvPr/>
        </p:nvSpPr>
        <p:spPr>
          <a:xfrm>
            <a:off x="706845" y="2398597"/>
            <a:ext cx="1620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s-MX" b="1" dirty="0">
                <a:solidFill>
                  <a:prstClr val="black"/>
                </a:solidFill>
                <a:latin typeface="Montserrat"/>
                <a:ea typeface="Calibri"/>
                <a:cs typeface="AdobeDevanagari-Regular"/>
              </a:rPr>
              <a:t>MEJOREDU </a:t>
            </a:r>
          </a:p>
          <a:p>
            <a:pPr algn="ctr" defTabSz="342900"/>
            <a:endParaRPr lang="es-MX" b="1" dirty="0">
              <a:solidFill>
                <a:prstClr val="black"/>
              </a:solidFill>
              <a:latin typeface="Montserrat"/>
              <a:ea typeface="Calibri"/>
              <a:cs typeface="AdobeDevanagari-Regular"/>
            </a:endParaRPr>
          </a:p>
          <a:p>
            <a:pPr algn="ctr" defTabSz="342900"/>
            <a:r>
              <a:rPr lang="es-MX" b="1" dirty="0">
                <a:solidFill>
                  <a:prstClr val="black"/>
                </a:solidFill>
                <a:latin typeface="Montserrat"/>
                <a:ea typeface="Calibri"/>
                <a:cs typeface="AdobeDevanagari-Regular"/>
              </a:rPr>
              <a:t>Sugerencias para el regreso a las escuelas en educación básica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825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7255" t="44083" r="39086" b="25238"/>
          <a:stretch/>
        </p:blipFill>
        <p:spPr>
          <a:xfrm>
            <a:off x="3304567" y="4224270"/>
            <a:ext cx="2799275" cy="204076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87FB937-A6C3-4BA4-8CB7-B3BBF232E35F}"/>
              </a:ext>
            </a:extLst>
          </p:cNvPr>
          <p:cNvSpPr txBox="1"/>
          <p:nvPr/>
        </p:nvSpPr>
        <p:spPr>
          <a:xfrm>
            <a:off x="297607" y="882414"/>
            <a:ext cx="786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C00000"/>
                </a:solidFill>
              </a:rPr>
              <a:t>El PNCE coincide con los materiales de MEJOREDU en</a:t>
            </a:r>
            <a:r>
              <a:rPr lang="es-MX" sz="2400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5" name="2 Rectángulo redondeado">
            <a:extLst>
              <a:ext uri="{FF2B5EF4-FFF2-40B4-BE49-F238E27FC236}">
                <a16:creationId xmlns:a16="http://schemas.microsoft.com/office/drawing/2014/main" id="{84C9A6A3-ED08-42D0-A9B3-CC0C1CAA68DC}"/>
              </a:ext>
            </a:extLst>
          </p:cNvPr>
          <p:cNvSpPr/>
          <p:nvPr/>
        </p:nvSpPr>
        <p:spPr>
          <a:xfrm>
            <a:off x="1182502" y="3177855"/>
            <a:ext cx="7489607" cy="1316871"/>
          </a:xfrm>
          <a:prstGeom prst="roundRect">
            <a:avLst/>
          </a:prstGeom>
          <a:ln>
            <a:solidFill>
              <a:srgbClr val="00808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just"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2000" dirty="0"/>
              <a:t>Los </a:t>
            </a:r>
            <a:r>
              <a:rPr lang="es-MX" sz="2000" b="1" dirty="0">
                <a:solidFill>
                  <a:srgbClr val="008080"/>
                </a:solidFill>
              </a:rPr>
              <a:t>materiales del PNCE </a:t>
            </a:r>
            <a:r>
              <a:rPr lang="es-MX" sz="2000" dirty="0"/>
              <a:t>contribuyen en el desarrollo y fortalecimiento de habilidades socioemocionales, en el respeto y reconocimiento de la diversidad y en el vínculo con las familias, lo cual apoya a enfrentar los retos de la “</a:t>
            </a:r>
            <a:r>
              <a:rPr lang="es-MX" sz="2000" b="1" dirty="0"/>
              <a:t>nueva normalidad</a:t>
            </a:r>
            <a:r>
              <a:rPr lang="es-MX" sz="2000" dirty="0"/>
              <a:t>”. </a:t>
            </a:r>
          </a:p>
        </p:txBody>
      </p:sp>
      <p:sp>
        <p:nvSpPr>
          <p:cNvPr id="8" name="2 Rectángulo redondeado">
            <a:extLst>
              <a:ext uri="{FF2B5EF4-FFF2-40B4-BE49-F238E27FC236}">
                <a16:creationId xmlns:a16="http://schemas.microsoft.com/office/drawing/2014/main" id="{C1014F86-2F5D-4239-8AAD-F71986984D94}"/>
              </a:ext>
            </a:extLst>
          </p:cNvPr>
          <p:cNvSpPr/>
          <p:nvPr/>
        </p:nvSpPr>
        <p:spPr>
          <a:xfrm>
            <a:off x="772194" y="1489061"/>
            <a:ext cx="7394942" cy="1473080"/>
          </a:xfrm>
          <a:prstGeom prst="roundRect">
            <a:avLst/>
          </a:prstGeom>
          <a:ln>
            <a:solidFill>
              <a:srgbClr val="00808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just"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2000" dirty="0"/>
              <a:t>Sugerir </a:t>
            </a:r>
            <a:r>
              <a:rPr lang="es-MX" sz="2000" b="1" dirty="0">
                <a:solidFill>
                  <a:srgbClr val="008080"/>
                </a:solidFill>
              </a:rPr>
              <a:t>estrategias de trabajo </a:t>
            </a:r>
            <a:r>
              <a:rPr lang="es-MX" sz="2000" dirty="0"/>
              <a:t>en las cuales se equilibre la atención de la formación académica y el desarrollo socioemocional, por la importancia que ello implica para el desarrollo integral de NNA</a:t>
            </a:r>
            <a:r>
              <a:rPr lang="es-MX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619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896" y="4739425"/>
            <a:ext cx="2145978" cy="1558344"/>
          </a:xfrm>
          <a:prstGeom prst="rect">
            <a:avLst/>
          </a:prstGeom>
        </p:spPr>
      </p:pic>
      <p:sp>
        <p:nvSpPr>
          <p:cNvPr id="5" name="2 Rectángulo redondeado">
            <a:extLst>
              <a:ext uri="{FF2B5EF4-FFF2-40B4-BE49-F238E27FC236}">
                <a16:creationId xmlns:a16="http://schemas.microsoft.com/office/drawing/2014/main" id="{339270B8-1284-4623-89BB-73E3802593FD}"/>
              </a:ext>
            </a:extLst>
          </p:cNvPr>
          <p:cNvSpPr/>
          <p:nvPr/>
        </p:nvSpPr>
        <p:spPr>
          <a:xfrm>
            <a:off x="802516" y="1485336"/>
            <a:ext cx="7418737" cy="1653755"/>
          </a:xfrm>
          <a:prstGeom prst="roundRect">
            <a:avLst/>
          </a:prstGeom>
          <a:ln>
            <a:solidFill>
              <a:srgbClr val="00808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just"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2000" dirty="0"/>
              <a:t>Las actividades sugeridas en los materiales retoman la parte vivencial y lúdica que sirve para la </a:t>
            </a:r>
            <a:r>
              <a:rPr lang="es-MX" sz="2000" b="1" dirty="0">
                <a:solidFill>
                  <a:srgbClr val="008080"/>
                </a:solidFill>
              </a:rPr>
              <a:t>expresión libre y catártica de emociones</a:t>
            </a:r>
            <a:r>
              <a:rPr lang="es-MX" sz="2000" dirty="0"/>
              <a:t>. Por ejemplo: el u</a:t>
            </a:r>
            <a:r>
              <a:rPr lang="es-ES" sz="2000" dirty="0"/>
              <a:t>so de cuentos para disminuir emociones como la tristeza o el miedo de regresar a la escuela y alejarse de sus familias. </a:t>
            </a:r>
          </a:p>
        </p:txBody>
      </p:sp>
      <p:sp>
        <p:nvSpPr>
          <p:cNvPr id="8" name="2 Rectángulo redondeado">
            <a:extLst>
              <a:ext uri="{FF2B5EF4-FFF2-40B4-BE49-F238E27FC236}">
                <a16:creationId xmlns:a16="http://schemas.microsoft.com/office/drawing/2014/main" id="{5CD502FF-42B2-49D1-98DB-07DBDBB63BC7}"/>
              </a:ext>
            </a:extLst>
          </p:cNvPr>
          <p:cNvSpPr/>
          <p:nvPr/>
        </p:nvSpPr>
        <p:spPr>
          <a:xfrm>
            <a:off x="1264756" y="3405925"/>
            <a:ext cx="7489607" cy="1232116"/>
          </a:xfrm>
          <a:prstGeom prst="roundRect">
            <a:avLst/>
          </a:prstGeom>
          <a:ln>
            <a:solidFill>
              <a:srgbClr val="00808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just"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2000" dirty="0"/>
              <a:t>Los ejemplos de sugerencias que se han comentado, podrán encontrarse de forma amplia en las Guías previamente mencionadas, pero también en el anexo del </a:t>
            </a:r>
            <a:r>
              <a:rPr lang="es-MX" sz="2000" b="1" dirty="0">
                <a:solidFill>
                  <a:srgbClr val="008080"/>
                </a:solidFill>
              </a:rPr>
              <a:t>material de apoyo de PNCE </a:t>
            </a:r>
            <a:r>
              <a:rPr lang="es-MX" sz="2000" dirty="0"/>
              <a:t>que se está brindando en esta capacitación.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87FB937-A6C3-4BA4-8CB7-B3BBF232E35F}"/>
              </a:ext>
            </a:extLst>
          </p:cNvPr>
          <p:cNvSpPr txBox="1"/>
          <p:nvPr/>
        </p:nvSpPr>
        <p:spPr>
          <a:xfrm>
            <a:off x="802516" y="743958"/>
            <a:ext cx="7311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solidFill>
                  <a:srgbClr val="C00000"/>
                </a:solidFill>
              </a:rPr>
              <a:t>El PNCE coincide con los materiales de MEJOREDU en</a:t>
            </a:r>
            <a:r>
              <a:rPr lang="es-MX" sz="2400" dirty="0">
                <a:solidFill>
                  <a:srgbClr val="C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82857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983CC06-3B7F-094C-BDC8-F36140C0E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3" y="476278"/>
            <a:ext cx="9143358" cy="51406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E34BC74-19F8-6545-AE78-D2C2F1CD9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96" y="4680046"/>
            <a:ext cx="2710391" cy="559539"/>
          </a:xfrm>
          <a:prstGeom prst="rect">
            <a:avLst/>
          </a:prstGeom>
        </p:spPr>
      </p:pic>
      <p:pic>
        <p:nvPicPr>
          <p:cNvPr id="7" name="Imagen 6" descr="Imagen que contiene firmar, dibujo, parada, estacionado&#10;&#10;Descripción generada automáticamente">
            <a:extLst>
              <a:ext uri="{FF2B5EF4-FFF2-40B4-BE49-F238E27FC236}">
                <a16:creationId xmlns:a16="http://schemas.microsoft.com/office/drawing/2014/main" id="{7F3DABD7-57A2-4C3A-925A-5B0EBC9CF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368" y="1678637"/>
            <a:ext cx="3463763" cy="174743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612450" y="3618217"/>
            <a:ext cx="5943600" cy="28253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algn="ctr" defTabSz="415869">
              <a:spcBef>
                <a:spcPts val="44"/>
              </a:spcBef>
            </a:pPr>
            <a:endParaRPr lang="es-MX" b="1" spc="75" dirty="0">
              <a:solidFill>
                <a:srgbClr val="AE8D62"/>
              </a:solidFill>
              <a:latin typeface="Montserrat" pitchFamily="2" charset="77"/>
              <a:cs typeface="Gill Sans M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011680" y="3417224"/>
            <a:ext cx="535822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100" b="1" dirty="0">
                <a:solidFill>
                  <a:srgbClr val="AE8D62"/>
                </a:solidFill>
                <a:latin typeface="Montserrat" pitchFamily="2" charset="77"/>
              </a:rPr>
              <a:t>La Escuela como espacio de participación infantil y adolescente para la formación ciudadana </a:t>
            </a:r>
          </a:p>
        </p:txBody>
      </p:sp>
    </p:spTree>
    <p:extLst>
      <p:ext uri="{BB962C8B-B14F-4D97-AF65-F5344CB8AC3E}">
        <p14:creationId xmlns:p14="http://schemas.microsoft.com/office/powerpoint/2010/main" val="3622235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56060" y="2063758"/>
            <a:ext cx="4572000" cy="32762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000" dirty="0">
                <a:ea typeface="Calibri" panose="020F0502020204030204" pitchFamily="34" charset="0"/>
                <a:cs typeface="Arial" panose="020B0604020202020204" pitchFamily="34" charset="0"/>
              </a:rPr>
              <a:t>La participación es un derecho y es un proceso formativo en el que niñas, niños y adolescentes aprenden a ejercerlo interactuando con otras personas de su entorno y tratando temas que afectan a sus condiciones de vida individuales y colectivas (UNICEF, 2018) </a:t>
            </a:r>
            <a:endParaRPr lang="es-MX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40191" y="103219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000" b="1" dirty="0">
                <a:solidFill>
                  <a:srgbClr val="9D2449"/>
                </a:solidFill>
              </a:rPr>
              <a:t>Participación infantil y adolescente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5" y="1792451"/>
            <a:ext cx="1425185" cy="1500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581" y="2636348"/>
            <a:ext cx="2035647" cy="164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11" y="4213737"/>
            <a:ext cx="1602430" cy="100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375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8829" y="874306"/>
            <a:ext cx="7658196" cy="348455"/>
          </a:xfrm>
        </p:spPr>
        <p:txBody>
          <a:bodyPr/>
          <a:lstStyle/>
          <a:p>
            <a:r>
              <a:rPr lang="es-MX" sz="2000" b="1" dirty="0">
                <a:solidFill>
                  <a:srgbClr val="9D2449"/>
                </a:solidFill>
                <a:latin typeface="+mn-lt"/>
                <a:ea typeface="+mn-ea"/>
                <a:cs typeface="+mn-cs"/>
              </a:rPr>
              <a:t>“La escuela como espacio de participación infantil y adolescente para la formación ciudadana</a:t>
            </a:r>
            <a:r>
              <a:rPr lang="es-MX" sz="20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60060">
            <a:off x="606163" y="1824393"/>
            <a:ext cx="2139485" cy="3348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3232504" y="1550609"/>
            <a:ext cx="56410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4" algn="just">
              <a:buClr>
                <a:srgbClr val="960E20"/>
              </a:buClr>
            </a:pPr>
            <a:r>
              <a:rPr lang="es-MX" sz="1600" b="1" dirty="0">
                <a:solidFill>
                  <a:srgbClr val="AE8D62"/>
                </a:solidFill>
              </a:rPr>
              <a:t>Objetivos: </a:t>
            </a:r>
          </a:p>
          <a:p>
            <a:pPr marL="205979" indent="-198835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endParaRPr lang="es-MX" sz="1200" dirty="0"/>
          </a:p>
          <a:p>
            <a:pPr marL="205979" indent="-198835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r>
              <a:rPr lang="es-MX" sz="1600" dirty="0"/>
              <a:t>Ofrecer </a:t>
            </a:r>
            <a:r>
              <a:rPr lang="es-MX" sz="1600" b="1" dirty="0"/>
              <a:t>orientaciones teóricas y metodológicas </a:t>
            </a:r>
            <a:r>
              <a:rPr lang="es-MX" sz="1600" dirty="0"/>
              <a:t>sobre dos mecanismos de participación infantil y adolescente: las </a:t>
            </a:r>
            <a:r>
              <a:rPr lang="es-MX" sz="1600" b="1" dirty="0"/>
              <a:t>asambleas y proyectos escolares</a:t>
            </a:r>
            <a:r>
              <a:rPr lang="es-MX" sz="1600" dirty="0"/>
              <a:t>, para promover la convivencia democrática en la escuela e incentivar sentido de pertenencia.</a:t>
            </a:r>
          </a:p>
          <a:p>
            <a:pPr marL="7144" algn="just">
              <a:buClr>
                <a:srgbClr val="960E20"/>
              </a:buClr>
            </a:pPr>
            <a:endParaRPr lang="es-MX" sz="1600" dirty="0"/>
          </a:p>
          <a:p>
            <a:pPr marL="205979" indent="-198835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r>
              <a:rPr lang="es-MX" sz="1600" dirty="0"/>
              <a:t>Fortalecer una </a:t>
            </a:r>
            <a:r>
              <a:rPr lang="es-MX" sz="1600" b="1" dirty="0"/>
              <a:t>gestión escolar democrática </a:t>
            </a:r>
            <a:r>
              <a:rPr lang="es-MX" sz="1600" dirty="0"/>
              <a:t>que promueva la resolución pacífica de conflictos y la participación, donde el alumnado sea el principal protagonista en la toma de decisiones colectivas dirigidas tanto a su bienestar emocional, desarrollo integral y seguridad, como al bienestar colectivo.</a:t>
            </a:r>
          </a:p>
          <a:p>
            <a:pPr marL="7144" algn="just">
              <a:buClr>
                <a:srgbClr val="960E20"/>
              </a:buClr>
            </a:pPr>
            <a:endParaRPr lang="es-MX" sz="1600" dirty="0"/>
          </a:p>
          <a:p>
            <a:pPr marL="205979" indent="-198835" algn="just">
              <a:buClr>
                <a:srgbClr val="960E20"/>
              </a:buClr>
              <a:buFont typeface="Wingdings" panose="05000000000000000000" pitchFamily="2" charset="2"/>
              <a:buChar char="q"/>
            </a:pPr>
            <a:r>
              <a:rPr lang="es-MX" sz="1600" b="1" dirty="0"/>
              <a:t>Motivar</a:t>
            </a:r>
            <a:r>
              <a:rPr lang="es-MX" sz="1600" dirty="0"/>
              <a:t> mediante las asambleas y proyectos al alumnado, </a:t>
            </a:r>
            <a:r>
              <a:rPr lang="es-MX" sz="1600" b="1" dirty="0"/>
              <a:t>madres, padres de familia y/o tutores, al personal educativo y administrativo de la escuela</a:t>
            </a:r>
            <a:r>
              <a:rPr lang="es-MX" sz="1600" dirty="0"/>
              <a:t>, a participar en la propuesta de iniciativas, toma de decisiones, acciones, compromisos, seguimiento y evaluación de los objetivos y metas en favor de una mejor organización, desempeño académico y convivencia.</a:t>
            </a:r>
          </a:p>
        </p:txBody>
      </p:sp>
    </p:spTree>
    <p:extLst>
      <p:ext uri="{BB962C8B-B14F-4D97-AF65-F5344CB8AC3E}">
        <p14:creationId xmlns:p14="http://schemas.microsoft.com/office/powerpoint/2010/main" val="11251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8831" y="1009730"/>
            <a:ext cx="4468812" cy="348455"/>
          </a:xfrm>
        </p:spPr>
        <p:txBody>
          <a:bodyPr/>
          <a:lstStyle/>
          <a:p>
            <a:r>
              <a:rPr lang="es-MX" sz="2400" b="1" dirty="0">
                <a:solidFill>
                  <a:srgbClr val="AE8D62"/>
                </a:solidFill>
                <a:latin typeface="+mn-lt"/>
                <a:ea typeface="+mn-ea"/>
                <a:cs typeface="+mn-cs"/>
              </a:rPr>
              <a:t>Asambleas escolares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148321977"/>
              </p:ext>
            </p:extLst>
          </p:nvPr>
        </p:nvGraphicFramePr>
        <p:xfrm>
          <a:off x="5086495" y="1409700"/>
          <a:ext cx="3452198" cy="452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262499568"/>
              </p:ext>
            </p:extLst>
          </p:nvPr>
        </p:nvGraphicFramePr>
        <p:xfrm>
          <a:off x="321972" y="1419115"/>
          <a:ext cx="4739425" cy="481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Flecha derecha 17">
            <a:extLst>
              <a:ext uri="{FF2B5EF4-FFF2-40B4-BE49-F238E27FC236}">
                <a16:creationId xmlns:a16="http://schemas.microsoft.com/office/drawing/2014/main" id="{4D7ABD1B-8D16-4883-86DA-E09817CADD43}"/>
              </a:ext>
            </a:extLst>
          </p:cNvPr>
          <p:cNvSpPr/>
          <p:nvPr/>
        </p:nvSpPr>
        <p:spPr>
          <a:xfrm rot="10800000">
            <a:off x="4473755" y="3724776"/>
            <a:ext cx="612740" cy="400904"/>
          </a:xfrm>
          <a:prstGeom prst="rightArrow">
            <a:avLst/>
          </a:prstGeom>
          <a:solidFill>
            <a:srgbClr val="376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1358664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7017" y="628011"/>
            <a:ext cx="5915025" cy="287195"/>
          </a:xfrm>
        </p:spPr>
        <p:txBody>
          <a:bodyPr/>
          <a:lstStyle/>
          <a:p>
            <a:pPr algn="ctr"/>
            <a:r>
              <a:rPr lang="es-MX" sz="1500" b="1" dirty="0">
                <a:solidFill>
                  <a:srgbClr val="AE8D62"/>
                </a:solidFill>
                <a:latin typeface="Montserrat" pitchFamily="2" charset="77"/>
                <a:ea typeface="+mn-ea"/>
                <a:cs typeface="+mn-cs"/>
              </a:rPr>
              <a:t>Tipos de asambleas escolares 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030267"/>
              </p:ext>
            </p:extLst>
          </p:nvPr>
        </p:nvGraphicFramePr>
        <p:xfrm>
          <a:off x="-2" y="915206"/>
          <a:ext cx="9144001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1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5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9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3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Características</a:t>
                      </a:r>
                      <a:endParaRPr lang="es-MX"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endParaRPr lang="es-MX"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960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Asamblea interna </a:t>
                      </a:r>
                      <a:endParaRPr lang="es-MX" sz="13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 de aula </a:t>
                      </a:r>
                      <a:endParaRPr lang="es-MX"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960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Comité </a:t>
                      </a:r>
                      <a:endParaRPr lang="es-MX" sz="13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de iniciativas </a:t>
                      </a:r>
                      <a:endParaRPr lang="es-MX"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960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Asamblea </a:t>
                      </a:r>
                      <a:endParaRPr lang="es-MX" sz="13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general </a:t>
                      </a:r>
                      <a:endParaRPr lang="es-MX" sz="13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960E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976">
                <a:tc>
                  <a:txBody>
                    <a:bodyPr/>
                    <a:lstStyle/>
                    <a:p>
                      <a:pPr algn="ctr"/>
                      <a:endParaRPr lang="es-MX" sz="1300" b="1" i="0" u="none" strike="noStrike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Propósito </a:t>
                      </a:r>
                      <a:endParaRPr lang="es-MX" sz="13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Discutir temas relevantes para el alumnado de su salón de clases.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Concentrar las actas de las asambleas internas, para identificar los temas a tratar en la asamblea general.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Discutir temas relevantes para el alumnado, la comunidad escolar, elaborar los acuerdos, darles seguimiento y evaluarlos.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986">
                <a:tc>
                  <a:txBody>
                    <a:bodyPr/>
                    <a:lstStyle/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Periodicidad </a:t>
                      </a:r>
                      <a:endParaRPr lang="es-MX" sz="1300" b="0" i="0" u="none" strike="noStrike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de las sesiones </a:t>
                      </a:r>
                      <a:endParaRPr lang="es-MX" sz="13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D1AB7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Semanal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D1AB7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Mensual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D1AB7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Bimestral</a:t>
                      </a:r>
                    </a:p>
                  </a:txBody>
                  <a:tcPr marL="68580" marR="68580" marT="34290" marB="34290">
                    <a:solidFill>
                      <a:srgbClr val="D1A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2965">
                <a:tc>
                  <a:txBody>
                    <a:bodyPr/>
                    <a:lstStyle/>
                    <a:p>
                      <a:pPr algn="ctr"/>
                      <a:endParaRPr lang="es-MX" sz="1300" b="1" i="0" u="none" strike="noStrike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s-MX" sz="1300" b="1" i="0" u="none" strike="noStrike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Conformación</a:t>
                      </a:r>
                      <a:endParaRPr lang="es-MX" sz="1300" b="0" i="0" u="none" strike="noStrike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Moderador(as).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Facilitadores(as). 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Relatores (niña, niño).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Observadora u Observador.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Relatores (niñas, niños y adolescentes) de las asambleas internas.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Presidenta o Presidente.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Vocal.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Secretarias o Secretarios.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Participantes: Facilitadores de la asamblea interna. Representantes de familia, personal docente y directivo.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986">
                <a:tc>
                  <a:txBody>
                    <a:bodyPr/>
                    <a:lstStyle/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Tipo de representación </a:t>
                      </a:r>
                      <a:endParaRPr lang="es-MX" sz="13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E8CA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Rotativo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E8CA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Rotativo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E8CA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Permanente por un ciclo escolar.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E8CA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986">
                <a:tc>
                  <a:txBody>
                    <a:bodyPr/>
                    <a:lstStyle/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Elección de </a:t>
                      </a:r>
                      <a:endParaRPr lang="es-MX" sz="1300" b="0" i="0" u="none" strike="noStrike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representantes</a:t>
                      </a:r>
                      <a:endParaRPr lang="es-MX" sz="13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Democrática: por votación.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Democrática: por votación.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Democrática: por votación.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980">
                <a:tc>
                  <a:txBody>
                    <a:bodyPr/>
                    <a:lstStyle/>
                    <a:p>
                      <a:pPr algn="ctr"/>
                      <a:endParaRPr lang="es-MX" sz="1300" b="1" i="0" u="none" strike="noStrike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Asistentes</a:t>
                      </a:r>
                      <a:endParaRPr lang="es-MX" sz="13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E8CA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Todo el grupo escolar.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E8CA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diferenciado en función del nivel educativo y grado escolar.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E8CA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Representantes de la comunidad escolar.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E8CA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00970">
                <a:tc>
                  <a:txBody>
                    <a:bodyPr/>
                    <a:lstStyle/>
                    <a:p>
                      <a:pPr algn="ctr"/>
                      <a:endParaRPr lang="es-MX" sz="1300" b="1" i="0" u="none" strike="noStrike" kern="1200" baseline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MX" sz="1300" b="1" i="0" u="none" strike="noStrike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Metodología (Etapas o momentos) </a:t>
                      </a:r>
                      <a:endParaRPr lang="es-MX" sz="13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Acciones: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Previas.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Desarrollo y cierre.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Después de la asamblea. 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Revisión de las actas de asamblea interna para concentrar los temas de interés, priorizarlos y realizar orden del día de la asamblea general.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Acciones: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Previas.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Desarrollo y cierre. </a:t>
                      </a:r>
                    </a:p>
                    <a:p>
                      <a:pPr algn="l"/>
                      <a:r>
                        <a:rPr lang="es-MX" sz="13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Después de la asamblea. </a:t>
                      </a:r>
                      <a:endParaRPr lang="es-MX" sz="13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FFF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290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5330" y="769808"/>
            <a:ext cx="6358346" cy="589756"/>
          </a:xfrm>
        </p:spPr>
        <p:txBody>
          <a:bodyPr/>
          <a:lstStyle/>
          <a:p>
            <a:pPr algn="ctr"/>
            <a:r>
              <a:rPr lang="es-MX" sz="2000" b="1" dirty="0">
                <a:solidFill>
                  <a:srgbClr val="9D2449"/>
                </a:solidFill>
                <a:latin typeface="+mn-lt"/>
                <a:ea typeface="+mn-ea"/>
                <a:cs typeface="+mn-cs"/>
              </a:rPr>
              <a:t>Acuerdos para la convivencia escolar en el aula y la escuela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25567562"/>
              </p:ext>
            </p:extLst>
          </p:nvPr>
        </p:nvGraphicFramePr>
        <p:xfrm>
          <a:off x="1139572" y="1353968"/>
          <a:ext cx="6921069" cy="280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7"/>
          <a:stretch/>
        </p:blipFill>
        <p:spPr>
          <a:xfrm>
            <a:off x="1944110" y="3786388"/>
            <a:ext cx="6326188" cy="288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574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41B6420-2D46-40F7-82CD-305BDED21AE8}"/>
              </a:ext>
            </a:extLst>
          </p:cNvPr>
          <p:cNvSpPr txBox="1"/>
          <p:nvPr/>
        </p:nvSpPr>
        <p:spPr>
          <a:xfrm>
            <a:off x="696882" y="863568"/>
            <a:ext cx="785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Con respecto al tema de la participación infantil y adolescente, el material de MEJOREDU:</a:t>
            </a:r>
          </a:p>
        </p:txBody>
      </p:sp>
      <p:sp>
        <p:nvSpPr>
          <p:cNvPr id="5" name="2 Rectángulo redondeado">
            <a:extLst>
              <a:ext uri="{FF2B5EF4-FFF2-40B4-BE49-F238E27FC236}">
                <a16:creationId xmlns:a16="http://schemas.microsoft.com/office/drawing/2014/main" id="{CD0A3845-AA4C-4D72-9045-8A2D1910745B}"/>
              </a:ext>
            </a:extLst>
          </p:cNvPr>
          <p:cNvSpPr/>
          <p:nvPr/>
        </p:nvSpPr>
        <p:spPr>
          <a:xfrm>
            <a:off x="1288539" y="4414537"/>
            <a:ext cx="7489607" cy="1069923"/>
          </a:xfrm>
          <a:prstGeom prst="roundRect">
            <a:avLst/>
          </a:prstGeom>
          <a:ln>
            <a:solidFill>
              <a:srgbClr val="B38E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just"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1600" dirty="0"/>
              <a:t>Construir </a:t>
            </a:r>
            <a:r>
              <a:rPr lang="es-MX" sz="1600" b="1" dirty="0">
                <a:solidFill>
                  <a:srgbClr val="B38E5D"/>
                </a:solidFill>
              </a:rPr>
              <a:t>redes de apoyo </a:t>
            </a:r>
            <a:r>
              <a:rPr lang="es-MX" sz="1600" dirty="0"/>
              <a:t>entre el alumnado, sus familias y los colectivos docentes de una misma zona escolar para realizar diversas estrategias y recursos didácticos que permitan atender a las poblaciones que no tienen acceso a las tecnologías ni conectividad</a:t>
            </a:r>
            <a:r>
              <a:rPr lang="es-MX" dirty="0"/>
              <a:t>.</a:t>
            </a:r>
          </a:p>
        </p:txBody>
      </p:sp>
      <p:sp>
        <p:nvSpPr>
          <p:cNvPr id="8" name="2 Rectángulo redondeado">
            <a:extLst>
              <a:ext uri="{FF2B5EF4-FFF2-40B4-BE49-F238E27FC236}">
                <a16:creationId xmlns:a16="http://schemas.microsoft.com/office/drawing/2014/main" id="{76A5D904-0F24-47A0-9CC3-02D7E67421BE}"/>
              </a:ext>
            </a:extLst>
          </p:cNvPr>
          <p:cNvSpPr/>
          <p:nvPr/>
        </p:nvSpPr>
        <p:spPr>
          <a:xfrm>
            <a:off x="879246" y="3376026"/>
            <a:ext cx="7489607" cy="779638"/>
          </a:xfrm>
          <a:prstGeom prst="roundRect">
            <a:avLst/>
          </a:prstGeom>
          <a:ln>
            <a:solidFill>
              <a:srgbClr val="B38E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just"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1600" dirty="0"/>
              <a:t>En el caso del nivel de</a:t>
            </a:r>
            <a:r>
              <a:rPr lang="es-MX" sz="1600" b="1" dirty="0"/>
              <a:t> </a:t>
            </a:r>
            <a:r>
              <a:rPr lang="es-MX" sz="1600" b="1" dirty="0">
                <a:solidFill>
                  <a:srgbClr val="B38E5D"/>
                </a:solidFill>
              </a:rPr>
              <a:t>secundaria</a:t>
            </a:r>
            <a:r>
              <a:rPr lang="es-MX" sz="1600" dirty="0"/>
              <a:t>, pueden apoyarse con el tutor de grupo para elaborar los acuerdos de convivencia con estudiantes, de acuerdo con la </a:t>
            </a:r>
            <a:r>
              <a:rPr lang="es-MX" sz="1600" dirty="0">
                <a:solidFill>
                  <a:srgbClr val="B38E5D"/>
                </a:solidFill>
              </a:rPr>
              <a:t>“</a:t>
            </a:r>
            <a:r>
              <a:rPr lang="es-MX" sz="1600" b="1" dirty="0">
                <a:solidFill>
                  <a:srgbClr val="B38E5D"/>
                </a:solidFill>
              </a:rPr>
              <a:t>nueva normalidad</a:t>
            </a:r>
            <a:r>
              <a:rPr lang="es-MX" sz="1600" dirty="0">
                <a:solidFill>
                  <a:srgbClr val="B38E5D"/>
                </a:solidFill>
              </a:rPr>
              <a:t>”</a:t>
            </a:r>
            <a:r>
              <a:rPr lang="es-MX" sz="1600" dirty="0">
                <a:solidFill>
                  <a:schemeClr val="tx1"/>
                </a:solidFill>
              </a:rPr>
              <a:t>.</a:t>
            </a:r>
            <a:r>
              <a:rPr lang="es-MX" sz="1600" dirty="0">
                <a:solidFill>
                  <a:srgbClr val="B38E5D"/>
                </a:solidFill>
              </a:rPr>
              <a:t> </a:t>
            </a:r>
          </a:p>
        </p:txBody>
      </p:sp>
      <p:sp>
        <p:nvSpPr>
          <p:cNvPr id="9" name="2 Rectángulo redondeado">
            <a:extLst>
              <a:ext uri="{FF2B5EF4-FFF2-40B4-BE49-F238E27FC236}">
                <a16:creationId xmlns:a16="http://schemas.microsoft.com/office/drawing/2014/main" id="{0D9DB014-98CF-4C29-A528-B10D834B91C7}"/>
              </a:ext>
            </a:extLst>
          </p:cNvPr>
          <p:cNvSpPr/>
          <p:nvPr/>
        </p:nvSpPr>
        <p:spPr>
          <a:xfrm>
            <a:off x="546883" y="1802552"/>
            <a:ext cx="7489607" cy="1342375"/>
          </a:xfrm>
          <a:prstGeom prst="roundRect">
            <a:avLst/>
          </a:prstGeom>
          <a:ln>
            <a:solidFill>
              <a:srgbClr val="B38E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 algn="just"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1600" dirty="0"/>
              <a:t>Considera importante </a:t>
            </a:r>
            <a:r>
              <a:rPr lang="es-MX" sz="1600" b="1" dirty="0">
                <a:solidFill>
                  <a:srgbClr val="B38E5D"/>
                </a:solidFill>
              </a:rPr>
              <a:t>involucrar a las NNA </a:t>
            </a:r>
            <a:r>
              <a:rPr lang="es-MX" sz="1600" dirty="0"/>
              <a:t>en el establecimiento de acuerdos, para el proceso de definir entre todos los integrantes de la comunidad escolar las nuevas formas de convivir con los otros, cuidarse y cuidar a los demás. Por ejemplo, pueden cambiarse o establecerse nuevas normas; colocar carteles con las medidas que tomará la comunidad escolar para evitar algún contagio.</a:t>
            </a:r>
          </a:p>
        </p:txBody>
      </p:sp>
    </p:spTree>
    <p:extLst>
      <p:ext uri="{BB962C8B-B14F-4D97-AF65-F5344CB8AC3E}">
        <p14:creationId xmlns:p14="http://schemas.microsoft.com/office/powerpoint/2010/main" val="200773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7672" y="1164293"/>
            <a:ext cx="7277377" cy="40934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terstate-LightCondensed" pitchFamily="2" charset="0"/>
                <a:cs typeface="Arial" panose="020B0604020202020204" pitchFamily="34" charset="0"/>
              </a:rPr>
              <a:t>Orden del día</a:t>
            </a:r>
          </a:p>
          <a:p>
            <a:endParaRPr lang="es-E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nterstate-LightCondensed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ln w="0"/>
                <a:latin typeface="Interstate-LightCondensed" pitchFamily="2" charset="0"/>
                <a:cs typeface="Arial" panose="020B0604020202020204" pitchFamily="34" charset="0"/>
              </a:rPr>
              <a:t>Registro de asistentes (Previo y durante)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ln w="0"/>
                <a:latin typeface="Interstate-LightCondensed" pitchFamily="2" charset="0"/>
                <a:cs typeface="Arial" panose="020B0604020202020204" pitchFamily="34" charset="0"/>
              </a:rPr>
              <a:t>Bienvenida y encuadre de reunión (5min.)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ln w="0"/>
                <a:latin typeface="Interstate-LightCondensed" pitchFamily="2" charset="0"/>
                <a:cs typeface="Arial" panose="020B0604020202020204" pitchFamily="34" charset="0"/>
              </a:rPr>
              <a:t>Antecedentes y ¿Qué es el PNCE? (</a:t>
            </a:r>
            <a:r>
              <a:rPr lang="es-ES" sz="3200" b="0" cap="none" spc="0" dirty="0">
                <a:ln w="0"/>
                <a:latin typeface="Interstate-LightCondensed" pitchFamily="2" charset="0"/>
                <a:cs typeface="Arial" panose="020B0604020202020204" pitchFamily="34" charset="0"/>
              </a:rPr>
              <a:t>5min)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ln w="0"/>
                <a:latin typeface="Interstate-LightCondensed" pitchFamily="2" charset="0"/>
                <a:cs typeface="Arial" panose="020B0604020202020204" pitchFamily="34" charset="0"/>
              </a:rPr>
              <a:t>PNCE 2020 ¿Cómo se va implementar?(25min.)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3200" dirty="0">
                <a:latin typeface="Interstate-LightCondensed" pitchFamily="2" charset="0"/>
              </a:rPr>
              <a:t>Sugerencias para la nueva normalidad (10min)</a:t>
            </a:r>
            <a:endParaRPr lang="es-ES" sz="3200" dirty="0">
              <a:ln w="0"/>
              <a:latin typeface="Interstate-LightCondensed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ln w="0"/>
                <a:latin typeface="Interstate-LightCondensed" pitchFamily="2" charset="0"/>
                <a:cs typeface="Arial" panose="020B0604020202020204" pitchFamily="34" charset="0"/>
              </a:rPr>
              <a:t>Aclaramos dudas (15min.)</a:t>
            </a:r>
          </a:p>
        </p:txBody>
      </p:sp>
    </p:spTree>
    <p:extLst>
      <p:ext uri="{BB962C8B-B14F-4D97-AF65-F5344CB8AC3E}">
        <p14:creationId xmlns:p14="http://schemas.microsoft.com/office/powerpoint/2010/main" val="1032347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7" b="100000" l="9767" r="89767">
                        <a14:foregroundMark x1="64186" y1="82791" x2="64186" y2="8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0" y="3319162"/>
            <a:ext cx="964784" cy="8698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99" r="89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7220" y="3346898"/>
            <a:ext cx="1464727" cy="9070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805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33" t="32783" r="52622" b="27697"/>
          <a:stretch/>
        </p:blipFill>
        <p:spPr>
          <a:xfrm>
            <a:off x="6562740" y="4243253"/>
            <a:ext cx="805299" cy="9909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97" y="3373570"/>
            <a:ext cx="825192" cy="8251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9961" r="93945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692" y="4748268"/>
            <a:ext cx="1061020" cy="10610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02" y="1729585"/>
            <a:ext cx="1013867" cy="10138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61" b="100000" l="866" r="97403">
                        <a14:backgroundMark x1="91775" y1="37662" x2="91775" y2="37662"/>
                        <a14:backgroundMark x1="64502" y1="20779" x2="64502" y2="20779"/>
                        <a14:backgroundMark x1="62338" y1="33766" x2="62338" y2="33766"/>
                        <a14:backgroundMark x1="57576" y1="38095" x2="57576" y2="38095"/>
                        <a14:backgroundMark x1="56710" y1="39827" x2="56710" y2="39827"/>
                        <a14:backgroundMark x1="38961" y1="31602" x2="38961" y2="3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0" y="3099367"/>
            <a:ext cx="1270456" cy="141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6220650" y="3944810"/>
            <a:ext cx="144578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" b="0" cap="none" spc="0" dirty="0">
                <a:ln w="0"/>
                <a:solidFill>
                  <a:schemeClr val="tx1"/>
                </a:solidFill>
              </a:rPr>
              <a:t>Material Electrónico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222605" y="3710553"/>
            <a:ext cx="14418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cap="none" spc="0" dirty="0">
                <a:ln w="0"/>
                <a:solidFill>
                  <a:schemeClr val="tx1"/>
                </a:solidFill>
              </a:rPr>
              <a:t>Material Impreso</a:t>
            </a:r>
          </a:p>
        </p:txBody>
      </p:sp>
      <p:sp>
        <p:nvSpPr>
          <p:cNvPr id="15" name="Flecha izquierda, derecha y arriba 14"/>
          <p:cNvSpPr/>
          <p:nvPr/>
        </p:nvSpPr>
        <p:spPr>
          <a:xfrm rot="16200000">
            <a:off x="7389176" y="3468538"/>
            <a:ext cx="1709068" cy="850392"/>
          </a:xfrm>
          <a:prstGeom prst="leftRightUpArrow">
            <a:avLst>
              <a:gd name="adj1" fmla="val 12884"/>
              <a:gd name="adj2" fmla="val 20457"/>
              <a:gd name="adj3" fmla="val 14399"/>
            </a:avLst>
          </a:prstGeom>
          <a:solidFill>
            <a:srgbClr val="DC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/>
          <p:cNvSpPr/>
          <p:nvPr/>
        </p:nvSpPr>
        <p:spPr>
          <a:xfrm>
            <a:off x="2191465" y="4100102"/>
            <a:ext cx="73129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cap="none" spc="0" dirty="0">
                <a:ln w="0"/>
                <a:solidFill>
                  <a:schemeClr val="tx1"/>
                </a:solidFill>
              </a:rPr>
              <a:t>Escuela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805578" y="4260525"/>
            <a:ext cx="86716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cap="none" spc="0" dirty="0">
                <a:ln w="0"/>
                <a:solidFill>
                  <a:schemeClr val="tx1"/>
                </a:solidFill>
              </a:rPr>
              <a:t>Docentes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8056566" y="2731423"/>
            <a:ext cx="82747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cap="none" spc="0" dirty="0">
                <a:ln w="0"/>
                <a:solidFill>
                  <a:schemeClr val="tx1"/>
                </a:solidFill>
              </a:rPr>
              <a:t>Alumnos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682122" y="5662697"/>
            <a:ext cx="12617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200" b="0" cap="none" spc="0" dirty="0">
                <a:ln w="0"/>
                <a:solidFill>
                  <a:schemeClr val="tx1"/>
                </a:solidFill>
              </a:rPr>
              <a:t>Madres, Padres y Tutores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-47873" y="2391481"/>
            <a:ext cx="18950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Jefes de Sector y Supervisores</a:t>
            </a:r>
            <a:endParaRPr lang="es-ES" sz="20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7520" y="3253490"/>
            <a:ext cx="1172040" cy="457063"/>
          </a:xfrm>
          <a:prstGeom prst="rect">
            <a:avLst/>
          </a:prstGeom>
        </p:spPr>
      </p:pic>
      <p:sp>
        <p:nvSpPr>
          <p:cNvPr id="24" name="Flecha izquierda, derecha y arriba 23"/>
          <p:cNvSpPr/>
          <p:nvPr/>
        </p:nvSpPr>
        <p:spPr>
          <a:xfrm rot="16200000" flipV="1">
            <a:off x="1050220" y="3576455"/>
            <a:ext cx="1216152" cy="570223"/>
          </a:xfrm>
          <a:prstGeom prst="leftRightUpArrow">
            <a:avLst>
              <a:gd name="adj1" fmla="val 12884"/>
              <a:gd name="adj2" fmla="val 20457"/>
              <a:gd name="adj3" fmla="val 14399"/>
            </a:avLst>
          </a:prstGeom>
          <a:solidFill>
            <a:srgbClr val="DCB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Rectángulo 25"/>
          <p:cNvSpPr/>
          <p:nvPr/>
        </p:nvSpPr>
        <p:spPr>
          <a:xfrm>
            <a:off x="759398" y="806021"/>
            <a:ext cx="74469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Implementación en las escuelas</a:t>
            </a:r>
            <a:endParaRPr lang="es-ES" sz="4400" b="0" cap="none" spc="0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667906" y="4164405"/>
            <a:ext cx="77848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cap="none" spc="0" dirty="0">
                <a:ln w="0"/>
                <a:solidFill>
                  <a:schemeClr val="tx1"/>
                </a:solidFill>
              </a:rPr>
              <a:t>Director</a:t>
            </a:r>
          </a:p>
        </p:txBody>
      </p:sp>
      <p:cxnSp>
        <p:nvCxnSpPr>
          <p:cNvPr id="30" name="Conector recto de flecha 29"/>
          <p:cNvCxnSpPr/>
          <p:nvPr/>
        </p:nvCxnSpPr>
        <p:spPr>
          <a:xfrm flipV="1">
            <a:off x="3138368" y="3844182"/>
            <a:ext cx="656058" cy="4551"/>
          </a:xfrm>
          <a:prstGeom prst="straightConnector1">
            <a:avLst/>
          </a:prstGeom>
          <a:ln w="76200">
            <a:solidFill>
              <a:srgbClr val="DCB8F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5629591" y="3855593"/>
            <a:ext cx="554565" cy="27454"/>
          </a:xfrm>
          <a:prstGeom prst="straightConnector1">
            <a:avLst/>
          </a:prstGeom>
          <a:ln w="76200">
            <a:solidFill>
              <a:srgbClr val="DCB8F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4295165" y="3879002"/>
            <a:ext cx="656058" cy="4551"/>
          </a:xfrm>
          <a:prstGeom prst="straightConnector1">
            <a:avLst/>
          </a:prstGeom>
          <a:ln w="76200">
            <a:solidFill>
              <a:srgbClr val="DCB8F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7"/>
          <a:srcRect l="37438" t="23106" r="35636" b="11940"/>
          <a:stretch/>
        </p:blipFill>
        <p:spPr>
          <a:xfrm>
            <a:off x="6596758" y="2063183"/>
            <a:ext cx="763992" cy="1036184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6403530" y="1751029"/>
            <a:ext cx="121462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0" cap="none" spc="0" dirty="0">
                <a:ln w="0"/>
                <a:solidFill>
                  <a:schemeClr val="tx1"/>
                </a:solidFill>
              </a:rPr>
              <a:t>87 Ejemplares</a:t>
            </a:r>
          </a:p>
        </p:txBody>
      </p:sp>
    </p:spTree>
    <p:extLst>
      <p:ext uri="{BB962C8B-B14F-4D97-AF65-F5344CB8AC3E}">
        <p14:creationId xmlns:p14="http://schemas.microsoft.com/office/powerpoint/2010/main" val="3998923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91700" y="671691"/>
            <a:ext cx="5776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Componentes PNCE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54407" y="1595021"/>
            <a:ext cx="6580456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0" cap="none" spc="0" dirty="0">
                <a:ln w="0"/>
                <a:solidFill>
                  <a:schemeClr val="tx1"/>
                </a:solidFill>
              </a:rPr>
              <a:t>Escuela y Salud.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Comité Técnico Preventivo del Suicidio</a:t>
            </a:r>
            <a:endParaRPr lang="es-ES" sz="2400" b="0" cap="none" spc="0" dirty="0">
              <a:ln w="0"/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Escuela para Padres.</a:t>
            </a:r>
            <a:endParaRPr lang="es-ES" sz="2400" b="0" cap="none" spc="0" dirty="0">
              <a:ln w="0"/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0" cap="none" spc="0" dirty="0">
                <a:ln w="0"/>
                <a:solidFill>
                  <a:schemeClr val="tx1"/>
                </a:solidFill>
              </a:rPr>
              <a:t>Comisiones de Seguridad e Higiene.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0" cap="none" spc="0" dirty="0">
                <a:ln w="0"/>
                <a:solidFill>
                  <a:schemeClr val="tx1"/>
                </a:solidFill>
              </a:rPr>
              <a:t>Programa “Mochila Sana y Segura”.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Aseguramiento Escolar para Bienes e Inmuebles.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Resguardos Escolares.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0" cap="none" spc="0" dirty="0">
                <a:ln w="0"/>
                <a:solidFill>
                  <a:schemeClr val="tx1"/>
                </a:solidFill>
              </a:rPr>
              <a:t>Ver bien, para Aprender Mejor.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Clubes Ecológicos.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0" cap="none" spc="0" dirty="0">
                <a:ln w="0"/>
                <a:solidFill>
                  <a:schemeClr val="tx1"/>
                </a:solidFill>
              </a:rPr>
              <a:t>Programa “Bien Plantados.”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Sistema de seguimiento de Notas Periodísticas.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n w="0"/>
              </a:rPr>
              <a:t>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b="0" cap="none" spc="0" dirty="0">
              <a:ln w="0"/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21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diagonales cortadas 1">
            <a:extLst>
              <a:ext uri="{FF2B5EF4-FFF2-40B4-BE49-F238E27FC236}">
                <a16:creationId xmlns:a16="http://schemas.microsoft.com/office/drawing/2014/main" id="{19DC5F26-BE05-47B7-8AFC-793B4091437C}"/>
              </a:ext>
            </a:extLst>
          </p:cNvPr>
          <p:cNvSpPr/>
          <p:nvPr/>
        </p:nvSpPr>
        <p:spPr>
          <a:xfrm>
            <a:off x="576773" y="1477768"/>
            <a:ext cx="8052072" cy="4163179"/>
          </a:xfrm>
          <a:prstGeom prst="snip2DiagRect">
            <a:avLst/>
          </a:prstGeom>
          <a:solidFill>
            <a:srgbClr val="B38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600" dirty="0"/>
              <a:t>Sesión de preguntas y respuestas</a:t>
            </a:r>
          </a:p>
        </p:txBody>
      </p:sp>
    </p:spTree>
    <p:extLst>
      <p:ext uri="{BB962C8B-B14F-4D97-AF65-F5344CB8AC3E}">
        <p14:creationId xmlns:p14="http://schemas.microsoft.com/office/powerpoint/2010/main" val="263756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045" y="1974985"/>
            <a:ext cx="7886700" cy="742457"/>
          </a:xfrm>
        </p:spPr>
        <p:txBody>
          <a:bodyPr/>
          <a:lstStyle/>
          <a:p>
            <a:pPr algn="ctr"/>
            <a:r>
              <a:rPr lang="es-ES" sz="4800" b="1" dirty="0">
                <a:ln w="0"/>
                <a:latin typeface="Interstate-LightCondensed" pitchFamily="2" charset="0"/>
                <a:cs typeface="Arial" panose="020B0604020202020204" pitchFamily="34" charset="0"/>
              </a:rPr>
              <a:t>Formato de registro de asistencia:</a:t>
            </a:r>
            <a:endParaRPr lang="es-MX" sz="48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3429000"/>
            <a:ext cx="9254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200" b="1" dirty="0">
                <a:latin typeface="Interstate-LightCondensed" pitchFamily="2" charset="0"/>
                <a:hlinkClick r:id="rId2"/>
              </a:rPr>
              <a:t>https://forms.gle/wzu5yy2de4d9cGJY6</a:t>
            </a:r>
            <a:endParaRPr lang="es-MX" sz="4200" b="1" dirty="0">
              <a:latin typeface="Interstate-Light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9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43354"/>
          <a:stretch/>
        </p:blipFill>
        <p:spPr>
          <a:xfrm>
            <a:off x="6001554" y="4918225"/>
            <a:ext cx="3275205" cy="1527533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501634" y="832202"/>
            <a:ext cx="4121880" cy="695459"/>
          </a:xfrm>
          <a:prstGeom prst="roundRect">
            <a:avLst/>
          </a:prstGeom>
          <a:solidFill>
            <a:srgbClr val="B4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Rectángulo 25"/>
          <p:cNvSpPr/>
          <p:nvPr/>
        </p:nvSpPr>
        <p:spPr>
          <a:xfrm>
            <a:off x="321971" y="1564942"/>
            <a:ext cx="8603087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MX" sz="2200" dirty="0">
                <a:latin typeface="Interstate-LightCondensed" pitchFamily="2" charset="0"/>
              </a:rPr>
              <a:t>El </a:t>
            </a:r>
            <a:r>
              <a:rPr lang="es-MX" sz="2200" b="1" dirty="0">
                <a:solidFill>
                  <a:srgbClr val="C00000"/>
                </a:solidFill>
                <a:latin typeface="Interstate-LightCondensed" pitchFamily="2" charset="0"/>
              </a:rPr>
              <a:t>Programa Nacional de Convivencia Escolar (PNCE) </a:t>
            </a:r>
            <a:r>
              <a:rPr lang="es-MX" sz="2200" dirty="0">
                <a:latin typeface="Interstate-LightCondensed" pitchFamily="2" charset="0"/>
              </a:rPr>
              <a:t>es una iniciativa que el Gobierno Federal ha emprendido por medio de la Secretaría de Educación Pública (SEP), para </a:t>
            </a:r>
            <a:r>
              <a:rPr lang="es-MX" sz="2200" b="1" dirty="0">
                <a:latin typeface="Interstate-LightCondensed" pitchFamily="2" charset="0"/>
              </a:rPr>
              <a:t>impulsar ambientes de relación y de convivencia favorables para la enseñanza y el aprendizaje, en las escuelas de educación básica</a:t>
            </a:r>
            <a:r>
              <a:rPr lang="es-MX" sz="2200" dirty="0">
                <a:latin typeface="Interstate-LightCondensed" pitchFamily="2" charset="0"/>
              </a:rPr>
              <a:t>. Y el cual propone una estrategia formativa y preventiva para el fortalecimiento personal de los alumnos en los siguientes aspectos: </a:t>
            </a:r>
          </a:p>
          <a:p>
            <a:endParaRPr lang="es-MX" sz="2200" dirty="0">
              <a:latin typeface="Interstate-LightCondensed" pitchFamily="2" charset="0"/>
            </a:endParaRPr>
          </a:p>
          <a:p>
            <a:r>
              <a:rPr lang="es-MX" sz="2200" dirty="0">
                <a:latin typeface="Interstate-LightCondensed" pitchFamily="2" charset="0"/>
              </a:rPr>
              <a:t>1. El desarrollo de </a:t>
            </a:r>
            <a:r>
              <a:rPr lang="es-MX" sz="2200" b="1" dirty="0">
                <a:latin typeface="Interstate-LightCondensed" pitchFamily="2" charset="0"/>
              </a:rPr>
              <a:t>habilidades sociales y emocionales</a:t>
            </a:r>
            <a:r>
              <a:rPr lang="es-MX" sz="2200" dirty="0">
                <a:latin typeface="Interstate-LightCondensed" pitchFamily="2" charset="0"/>
              </a:rPr>
              <a:t>. </a:t>
            </a:r>
          </a:p>
          <a:p>
            <a:r>
              <a:rPr lang="es-MX" sz="2200" dirty="0">
                <a:latin typeface="Interstate-LightCondensed" pitchFamily="2" charset="0"/>
              </a:rPr>
              <a:t>2. La </a:t>
            </a:r>
            <a:r>
              <a:rPr lang="es-MX" sz="2200" b="1" dirty="0">
                <a:latin typeface="Interstate-LightCondensed" pitchFamily="2" charset="0"/>
              </a:rPr>
              <a:t>expresión y manejo de las emociones </a:t>
            </a:r>
            <a:r>
              <a:rPr lang="es-MX" sz="2200" dirty="0">
                <a:latin typeface="Interstate-LightCondensed" pitchFamily="2" charset="0"/>
              </a:rPr>
              <a:t>de manera respetuosa. </a:t>
            </a:r>
          </a:p>
          <a:p>
            <a:r>
              <a:rPr lang="es-MX" sz="2200" dirty="0">
                <a:latin typeface="Interstate-LightCondensed" pitchFamily="2" charset="0"/>
              </a:rPr>
              <a:t>3. La </a:t>
            </a:r>
            <a:r>
              <a:rPr lang="es-MX" sz="2200" b="1" dirty="0">
                <a:latin typeface="Interstate-LightCondensed" pitchFamily="2" charset="0"/>
              </a:rPr>
              <a:t>resolución de conflictos mediante el diálogo </a:t>
            </a:r>
            <a:r>
              <a:rPr lang="es-MX" sz="2200" dirty="0">
                <a:latin typeface="Interstate-LightCondensed" pitchFamily="2" charset="0"/>
              </a:rPr>
              <a:t>y la búsqueda de acuerdos. </a:t>
            </a:r>
          </a:p>
          <a:p>
            <a:endParaRPr lang="es-MX" sz="2200" b="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Interstate-LightCondensed" pitchFamily="2" charset="0"/>
            </a:endParaRPr>
          </a:p>
          <a:p>
            <a:r>
              <a:rPr lang="es-MX" sz="2200" dirty="0">
                <a:ln w="0"/>
                <a:latin typeface="Interstate-LightCondensed" pitchFamily="2" charset="0"/>
              </a:rPr>
              <a:t>A través de materiales impresos y experiencias vivenciales</a:t>
            </a:r>
            <a:endParaRPr lang="es-ES" sz="2200" b="0" cap="none" spc="0" dirty="0">
              <a:ln w="0"/>
              <a:latin typeface="Interstate-LightCondensed" pitchFamily="2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916194" y="838416"/>
            <a:ext cx="32927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0"/>
                <a:solidFill>
                  <a:schemeClr val="bg1"/>
                </a:solidFill>
                <a:latin typeface="Interstate-LightCondensed" pitchFamily="2" charset="0"/>
                <a:cs typeface="Arial" panose="020B0604020202020204" pitchFamily="34" charset="0"/>
              </a:rPr>
              <a:t>¿Qué es el PNCE?</a:t>
            </a:r>
            <a:endParaRPr lang="es-ES" sz="4000" b="1" cap="none" spc="0" dirty="0">
              <a:ln w="0"/>
              <a:solidFill>
                <a:schemeClr val="bg1"/>
              </a:solidFill>
              <a:latin typeface="Interstate-LightCondense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2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 8"/>
          <p:cNvSpPr/>
          <p:nvPr/>
        </p:nvSpPr>
        <p:spPr>
          <a:xfrm>
            <a:off x="7654879" y="2375353"/>
            <a:ext cx="327415" cy="4023812"/>
          </a:xfrm>
          <a:custGeom>
            <a:avLst/>
            <a:gdLst>
              <a:gd name="connsiteX0" fmla="*/ 0 w 364026"/>
              <a:gd name="connsiteY0" fmla="*/ 0 h 1014074"/>
              <a:gd name="connsiteX1" fmla="*/ 359693 w 364026"/>
              <a:gd name="connsiteY1" fmla="*/ 0 h 1014074"/>
              <a:gd name="connsiteX2" fmla="*/ 359693 w 364026"/>
              <a:gd name="connsiteY2" fmla="*/ 1014074 h 1014074"/>
              <a:gd name="connsiteX3" fmla="*/ 364026 w 364026"/>
              <a:gd name="connsiteY3" fmla="*/ 996739 h 101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26" h="1014074">
                <a:moveTo>
                  <a:pt x="0" y="0"/>
                </a:moveTo>
                <a:lnTo>
                  <a:pt x="359693" y="0"/>
                </a:lnTo>
                <a:lnTo>
                  <a:pt x="359693" y="1014074"/>
                </a:lnTo>
                <a:lnTo>
                  <a:pt x="364026" y="996739"/>
                </a:lnTo>
              </a:path>
            </a:pathLst>
          </a:custGeom>
          <a:noFill/>
          <a:ln>
            <a:solidFill>
              <a:srgbClr val="8C284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307" b="8063"/>
          <a:stretch/>
        </p:blipFill>
        <p:spPr>
          <a:xfrm>
            <a:off x="1186961" y="2150239"/>
            <a:ext cx="7461978" cy="42886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5877" y="787660"/>
            <a:ext cx="30479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Antecedentes</a:t>
            </a:r>
            <a:endParaRPr lang="es-ES" sz="4000" b="0" cap="none" spc="0" dirty="0">
              <a:ln w="0"/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Forma libre 3"/>
          <p:cNvSpPr/>
          <p:nvPr/>
        </p:nvSpPr>
        <p:spPr>
          <a:xfrm>
            <a:off x="6144047" y="1477173"/>
            <a:ext cx="975774" cy="898180"/>
          </a:xfrm>
          <a:custGeom>
            <a:avLst/>
            <a:gdLst>
              <a:gd name="connsiteX0" fmla="*/ 0 w 1084882"/>
              <a:gd name="connsiteY0" fmla="*/ 867905 h 1069383"/>
              <a:gd name="connsiteX1" fmla="*/ 542441 w 1084882"/>
              <a:gd name="connsiteY1" fmla="*/ 1069383 h 1069383"/>
              <a:gd name="connsiteX2" fmla="*/ 1084882 w 1084882"/>
              <a:gd name="connsiteY2" fmla="*/ 852407 h 1069383"/>
              <a:gd name="connsiteX3" fmla="*/ 1084882 w 1084882"/>
              <a:gd name="connsiteY3" fmla="*/ 170482 h 1069383"/>
              <a:gd name="connsiteX4" fmla="*/ 511444 w 1084882"/>
              <a:gd name="connsiteY4" fmla="*/ 0 h 1069383"/>
              <a:gd name="connsiteX5" fmla="*/ 46495 w 1084882"/>
              <a:gd name="connsiteY5" fmla="*/ 139485 h 1069383"/>
              <a:gd name="connsiteX6" fmla="*/ 0 w 1084882"/>
              <a:gd name="connsiteY6" fmla="*/ 867905 h 1069383"/>
              <a:gd name="connsiteX0" fmla="*/ 0 w 1084882"/>
              <a:gd name="connsiteY0" fmla="*/ 867905 h 1069383"/>
              <a:gd name="connsiteX1" fmla="*/ 542441 w 1084882"/>
              <a:gd name="connsiteY1" fmla="*/ 1069383 h 1069383"/>
              <a:gd name="connsiteX2" fmla="*/ 1084882 w 1084882"/>
              <a:gd name="connsiteY2" fmla="*/ 852407 h 1069383"/>
              <a:gd name="connsiteX3" fmla="*/ 1084882 w 1084882"/>
              <a:gd name="connsiteY3" fmla="*/ 170482 h 1069383"/>
              <a:gd name="connsiteX4" fmla="*/ 511444 w 1084882"/>
              <a:gd name="connsiteY4" fmla="*/ 0 h 1069383"/>
              <a:gd name="connsiteX5" fmla="*/ 15498 w 1084882"/>
              <a:gd name="connsiteY5" fmla="*/ 201478 h 1069383"/>
              <a:gd name="connsiteX6" fmla="*/ 0 w 1084882"/>
              <a:gd name="connsiteY6" fmla="*/ 867905 h 1069383"/>
              <a:gd name="connsiteX0" fmla="*/ 0 w 1084882"/>
              <a:gd name="connsiteY0" fmla="*/ 867905 h 1069383"/>
              <a:gd name="connsiteX1" fmla="*/ 542441 w 1084882"/>
              <a:gd name="connsiteY1" fmla="*/ 1069383 h 1069383"/>
              <a:gd name="connsiteX2" fmla="*/ 1084882 w 1084882"/>
              <a:gd name="connsiteY2" fmla="*/ 852407 h 1069383"/>
              <a:gd name="connsiteX3" fmla="*/ 1084882 w 1084882"/>
              <a:gd name="connsiteY3" fmla="*/ 170482 h 1069383"/>
              <a:gd name="connsiteX4" fmla="*/ 511444 w 1084882"/>
              <a:gd name="connsiteY4" fmla="*/ 0 h 1069383"/>
              <a:gd name="connsiteX5" fmla="*/ 6444 w 1084882"/>
              <a:gd name="connsiteY5" fmla="*/ 165264 h 1069383"/>
              <a:gd name="connsiteX6" fmla="*/ 0 w 1084882"/>
              <a:gd name="connsiteY6" fmla="*/ 867905 h 106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882" h="1069383">
                <a:moveTo>
                  <a:pt x="0" y="867905"/>
                </a:moveTo>
                <a:lnTo>
                  <a:pt x="542441" y="1069383"/>
                </a:lnTo>
                <a:lnTo>
                  <a:pt x="1084882" y="852407"/>
                </a:lnTo>
                <a:lnTo>
                  <a:pt x="1084882" y="170482"/>
                </a:lnTo>
                <a:lnTo>
                  <a:pt x="511444" y="0"/>
                </a:lnTo>
                <a:lnTo>
                  <a:pt x="6444" y="165264"/>
                </a:lnTo>
                <a:lnTo>
                  <a:pt x="0" y="867905"/>
                </a:lnTo>
                <a:close/>
              </a:path>
            </a:pathLst>
          </a:custGeom>
          <a:solidFill>
            <a:srgbClr val="CB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Forma libre 4"/>
          <p:cNvSpPr/>
          <p:nvPr/>
        </p:nvSpPr>
        <p:spPr>
          <a:xfrm>
            <a:off x="6611721" y="1622688"/>
            <a:ext cx="501826" cy="715940"/>
          </a:xfrm>
          <a:custGeom>
            <a:avLst/>
            <a:gdLst>
              <a:gd name="connsiteX0" fmla="*/ 15499 w 557939"/>
              <a:gd name="connsiteY0" fmla="*/ 852406 h 852406"/>
              <a:gd name="connsiteX1" fmla="*/ 0 w 557939"/>
              <a:gd name="connsiteY1" fmla="*/ 139484 h 852406"/>
              <a:gd name="connsiteX2" fmla="*/ 542441 w 557939"/>
              <a:gd name="connsiteY2" fmla="*/ 0 h 852406"/>
              <a:gd name="connsiteX3" fmla="*/ 557939 w 557939"/>
              <a:gd name="connsiteY3" fmla="*/ 666427 h 852406"/>
              <a:gd name="connsiteX4" fmla="*/ 15499 w 557939"/>
              <a:gd name="connsiteY4" fmla="*/ 852406 h 85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939" h="852406">
                <a:moveTo>
                  <a:pt x="15499" y="852406"/>
                </a:moveTo>
                <a:lnTo>
                  <a:pt x="0" y="139484"/>
                </a:lnTo>
                <a:lnTo>
                  <a:pt x="542441" y="0"/>
                </a:lnTo>
                <a:lnTo>
                  <a:pt x="557939" y="666427"/>
                </a:lnTo>
                <a:lnTo>
                  <a:pt x="15499" y="852406"/>
                </a:lnTo>
                <a:close/>
              </a:path>
            </a:pathLst>
          </a:custGeom>
          <a:solidFill>
            <a:srgbClr val="8C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6671835" y="1523180"/>
            <a:ext cx="3765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573310" y="2283143"/>
            <a:ext cx="108451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>
                <a:ln w="0">
                  <a:noFill/>
                </a:ln>
                <a:solidFill>
                  <a:srgbClr val="8C2845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2019-2020</a:t>
            </a:r>
            <a:endParaRPr lang="es-ES" sz="1200" b="0" cap="none" spc="0" dirty="0">
              <a:ln w="0">
                <a:noFill/>
              </a:ln>
              <a:solidFill>
                <a:srgbClr val="8C2845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7609098" y="2375353"/>
            <a:ext cx="97445" cy="92577"/>
          </a:xfrm>
          <a:prstGeom prst="ellipse">
            <a:avLst/>
          </a:prstGeom>
          <a:solidFill>
            <a:srgbClr val="8C2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1467776" y="3188372"/>
            <a:ext cx="3414066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50" b="1" dirty="0">
                <a:ln w="0">
                  <a:noFill/>
                </a:ln>
                <a:solidFill>
                  <a:srgbClr val="009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620,000</a:t>
            </a:r>
            <a:r>
              <a:rPr lang="es-ES" sz="1050" dirty="0">
                <a:ln w="0">
                  <a:noFill/>
                </a:ln>
                <a:solidFill>
                  <a:srgbClr val="009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alumnos beneficiados</a:t>
            </a:r>
            <a:endParaRPr lang="es-ES" sz="1050" b="0" cap="none" spc="0" dirty="0">
              <a:ln w="0">
                <a:noFill/>
              </a:ln>
              <a:solidFill>
                <a:srgbClr val="009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 flipH="1" flipV="1">
            <a:off x="4917950" y="2106833"/>
            <a:ext cx="1166035" cy="6681"/>
          </a:xfrm>
          <a:prstGeom prst="line">
            <a:avLst/>
          </a:prstGeom>
          <a:ln>
            <a:solidFill>
              <a:srgbClr val="8C284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2231823" y="1958141"/>
            <a:ext cx="3414066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050" b="1" dirty="0">
                <a:ln w="0">
                  <a:noFill/>
                </a:ln>
                <a:solidFill>
                  <a:srgbClr val="8C2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420,461</a:t>
            </a:r>
            <a:r>
              <a:rPr lang="es-ES" sz="1050" dirty="0">
                <a:ln w="0">
                  <a:noFill/>
                </a:ln>
                <a:solidFill>
                  <a:srgbClr val="8C28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alumnos beneficiados</a:t>
            </a:r>
            <a:endParaRPr lang="es-ES" sz="1050" b="0" cap="none" spc="0" dirty="0">
              <a:ln w="0">
                <a:noFill/>
              </a:ln>
              <a:solidFill>
                <a:srgbClr val="8C28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3488" y="1545403"/>
            <a:ext cx="569246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900" b="1" dirty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Se considera como criterio de distribución la Estrategia Nacional de Seguridad (ENS)</a:t>
            </a:r>
          </a:p>
          <a:p>
            <a:pPr algn="r"/>
            <a:r>
              <a:rPr lang="es-ES" sz="900" b="1" cap="none" spc="0" dirty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Reducción de ejemplares impresos para escuelas beneficiadas</a:t>
            </a:r>
            <a:endParaRPr lang="es-ES" sz="900" b="0" cap="none" spc="0" dirty="0">
              <a:ln w="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 rot="599699">
            <a:off x="4949775" y="2851529"/>
            <a:ext cx="108451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00" b="1" dirty="0">
                <a:ln w="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3,848</a:t>
            </a:r>
          </a:p>
          <a:p>
            <a:pPr algn="ctr"/>
            <a:r>
              <a:rPr lang="es-ES" sz="900" b="0" cap="none" spc="0" dirty="0">
                <a:ln w="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Escuelas</a:t>
            </a:r>
          </a:p>
        </p:txBody>
      </p:sp>
      <p:sp>
        <p:nvSpPr>
          <p:cNvPr id="18" name="Rectángulo 17"/>
          <p:cNvSpPr/>
          <p:nvPr/>
        </p:nvSpPr>
        <p:spPr>
          <a:xfrm rot="599699">
            <a:off x="5385725" y="2099498"/>
            <a:ext cx="108451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00" b="1" dirty="0">
                <a:ln w="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1644</a:t>
            </a:r>
          </a:p>
          <a:p>
            <a:pPr algn="ctr"/>
            <a:r>
              <a:rPr lang="es-ES" sz="900" b="0" cap="none" spc="0" dirty="0">
                <a:ln w="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Escuelas</a:t>
            </a:r>
          </a:p>
        </p:txBody>
      </p:sp>
    </p:spTree>
    <p:extLst>
      <p:ext uri="{BB962C8B-B14F-4D97-AF65-F5344CB8AC3E}">
        <p14:creationId xmlns:p14="http://schemas.microsoft.com/office/powerpoint/2010/main" val="3566873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57995"/>
          <a:stretch/>
        </p:blipFill>
        <p:spPr>
          <a:xfrm>
            <a:off x="832012" y="636686"/>
            <a:ext cx="7454220" cy="19692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70457" y="2477112"/>
            <a:ext cx="85773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solidFill>
                  <a:srgbClr val="C00000"/>
                </a:solidFill>
                <a:latin typeface="Interstate-LightCondensed" pitchFamily="2" charset="0"/>
              </a:rPr>
              <a:t>El Programa Nacional de Convivencia Escolar (PNCE) </a:t>
            </a:r>
            <a:r>
              <a:rPr lang="es-MX" sz="2400" dirty="0">
                <a:latin typeface="Interstate-LightCondensed" pitchFamily="2" charset="0"/>
              </a:rPr>
              <a:t>es una estrategia preventiva y formativa que impulsa ambientes libres de acoso escolar y discriminación en las escuelas de educación preescolar, primaria, secundaria y Centros de Atención Múltiple, mediante el desarrollo de habilidades socioemocionales en el alumnado, personal docente, directivo, madres, padres de familia y/o tutores como una manera de apoyar la formación integral del alumnado y coadyuvar en  el desarrollo de la enseñanza y el aprendizaje, así como para el fomento de una cultura de paz y el impulso de la participación infantil y adolescente. </a:t>
            </a:r>
          </a:p>
        </p:txBody>
      </p:sp>
    </p:spTree>
    <p:extLst>
      <p:ext uri="{BB962C8B-B14F-4D97-AF65-F5344CB8AC3E}">
        <p14:creationId xmlns:p14="http://schemas.microsoft.com/office/powerpoint/2010/main" val="331860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64029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terstate-LightCondensed" pitchFamily="2" charset="0"/>
                <a:cs typeface="Arial" panose="020B0604020202020204" pitchFamily="34" charset="0"/>
              </a:rPr>
              <a:t>Objetivo</a:t>
            </a:r>
            <a:endParaRPr lang="es-ES" sz="7200" b="1" cap="none" spc="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nterstate-LightCondensed" pitchFamily="2" charset="0"/>
              <a:cs typeface="Arial" panose="020B0604020202020204" pitchFamily="34" charset="0"/>
            </a:endParaRPr>
          </a:p>
        </p:txBody>
      </p:sp>
      <p:sp>
        <p:nvSpPr>
          <p:cNvPr id="4" name="2 Rectángulo redondeado"/>
          <p:cNvSpPr/>
          <p:nvPr/>
        </p:nvSpPr>
        <p:spPr>
          <a:xfrm>
            <a:off x="171605" y="1787468"/>
            <a:ext cx="5482222" cy="4234091"/>
          </a:xfrm>
          <a:prstGeom prst="roundRect">
            <a:avLst/>
          </a:prstGeom>
          <a:solidFill>
            <a:srgbClr val="C00000"/>
          </a:solidFill>
          <a:ln>
            <a:solidFill>
              <a:srgbClr val="00B0F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Favorecer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el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establecimiento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de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ambientes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de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convivencia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escolar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armónica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pacífica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e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inclusiva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que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coadyuven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a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prevenir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situaciones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de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acoso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escolar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en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escuelas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públicas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de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educación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básica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contribuyendo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a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asegurar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la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calidad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de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los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aprendizajes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en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la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educación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básica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y la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formación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integral de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todos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los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Interstate-LightCondensed" pitchFamily="2" charset="0"/>
                <a:cs typeface="Arial" panose="020B0604020202020204" pitchFamily="34" charset="0"/>
              </a:rPr>
              <a:t>grupos</a:t>
            </a:r>
            <a:r>
              <a:rPr lang="en-US" sz="2600" dirty="0">
                <a:latin typeface="Interstate-LightCondensed" pitchFamily="2" charset="0"/>
                <a:cs typeface="Arial" panose="020B0604020202020204" pitchFamily="34" charset="0"/>
              </a:rPr>
              <a:t> de la </a:t>
            </a:r>
            <a:r>
              <a:rPr lang="en-US" sz="2600" b="1" dirty="0" err="1">
                <a:latin typeface="Interstate-LightCondensed" pitchFamily="2" charset="0"/>
                <a:cs typeface="Arial" panose="020B0604020202020204" pitchFamily="34" charset="0"/>
              </a:rPr>
              <a:t>población</a:t>
            </a:r>
            <a:r>
              <a:rPr lang="en-US" sz="2600" b="1" dirty="0">
                <a:latin typeface="Interstate-LightCondensed" pitchFamily="2" charset="0"/>
                <a:cs typeface="Arial" panose="020B0604020202020204" pitchFamily="34" charset="0"/>
              </a:rPr>
              <a:t>.</a:t>
            </a:r>
            <a:endParaRPr lang="es-CO" sz="2600" b="1" dirty="0">
              <a:latin typeface="Interstate-LightCondensed" pitchFamily="2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CAC6DF-3810-45FF-8482-2A708EDEF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69" y="2462923"/>
            <a:ext cx="3760631" cy="250186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4062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28889</TotalTime>
  <Words>3563</Words>
  <Application>Microsoft Office PowerPoint</Application>
  <PresentationFormat>Presentación en pantalla (4:3)</PresentationFormat>
  <Paragraphs>357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4" baseType="lpstr">
      <vt:lpstr>Aharoni</vt:lpstr>
      <vt:lpstr>Arial</vt:lpstr>
      <vt:lpstr>Arial Black</vt:lpstr>
      <vt:lpstr>Arial Narrow</vt:lpstr>
      <vt:lpstr>Arial Unicode MS</vt:lpstr>
      <vt:lpstr>Calibri</vt:lpstr>
      <vt:lpstr>Calibri Light</vt:lpstr>
      <vt:lpstr>Impact</vt:lpstr>
      <vt:lpstr>Interstate-LightCondensed</vt:lpstr>
      <vt:lpstr>Montserrat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Formato de registro de asistencia: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ESTRUCTURA DEL MATERIAL DE PREESCOLAR Y PRIMARIA</vt:lpstr>
      <vt:lpstr>Presentación de PowerPoint</vt:lpstr>
      <vt:lpstr>Presentación de PowerPoint</vt:lpstr>
      <vt:lpstr>ESTRUCTURA DEL MATERIAL DE SECUNDARIA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“La escuela como espacio de participación infantil y adolescente para la formación ciudadana”</vt:lpstr>
      <vt:lpstr>Asambleas escolares</vt:lpstr>
      <vt:lpstr>Tipos de asambleas escolares </vt:lpstr>
      <vt:lpstr>Acuerdos para la convivencia escolar en el aula y la escuela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Ivan Alejandro Garza Luna</cp:lastModifiedBy>
  <cp:revision>325</cp:revision>
  <cp:lastPrinted>2019-04-04T18:50:59Z</cp:lastPrinted>
  <dcterms:created xsi:type="dcterms:W3CDTF">2019-04-02T15:21:02Z</dcterms:created>
  <dcterms:modified xsi:type="dcterms:W3CDTF">2020-10-19T05:39:49Z</dcterms:modified>
</cp:coreProperties>
</file>