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3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Ljx9AK+SKR9/CqbGfTJJvk3RD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2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03" name="Google Shape;103;p2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18" name="Google Shape;118;p3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guilarramirezjorge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W7m3rV9Xs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917132" y="2987040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60"/>
              <a:buFont typeface="Trebuchet MS"/>
              <a:buNone/>
            </a:pPr>
            <a:r>
              <a:rPr lang="es-ES" sz="4860" dirty="0">
                <a:solidFill>
                  <a:schemeClr val="tx1"/>
                </a:solidFill>
              </a:rPr>
              <a:t>Educación financiera y liderazgo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" name="Picture 2" descr="Resultado de imagen para logo gobierno de coahuila">
            <a:extLst>
              <a:ext uri="{FF2B5EF4-FFF2-40B4-BE49-F238E27FC236}">
                <a16:creationId xmlns:a16="http://schemas.microsoft.com/office/drawing/2014/main" id="{FFF0B261-4C97-4803-88EC-9032606F6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/>
          <a:stretch/>
        </p:blipFill>
        <p:spPr bwMode="auto">
          <a:xfrm>
            <a:off x="1385158" y="522219"/>
            <a:ext cx="2701285" cy="7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n relacionada">
            <a:extLst>
              <a:ext uri="{FF2B5EF4-FFF2-40B4-BE49-F238E27FC236}">
                <a16:creationId xmlns:a16="http://schemas.microsoft.com/office/drawing/2014/main" id="{30D3303E-0ADA-4B83-844B-9D4F12D59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2" t="35927" b="35875"/>
          <a:stretch/>
        </p:blipFill>
        <p:spPr bwMode="auto">
          <a:xfrm>
            <a:off x="4800600" y="653344"/>
            <a:ext cx="1125245" cy="4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8BD2E2E-C94D-446C-A214-347BDB9DB159}"/>
              </a:ext>
            </a:extLst>
          </p:cNvPr>
          <p:cNvSpPr/>
          <p:nvPr/>
        </p:nvSpPr>
        <p:spPr>
          <a:xfrm>
            <a:off x="7292329" y="602396"/>
            <a:ext cx="10759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rgbClr val="8C284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PNCE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931A254-663C-493D-BCFE-05C88D94A3CB}"/>
              </a:ext>
            </a:extLst>
          </p:cNvPr>
          <p:cNvSpPr/>
          <p:nvPr/>
        </p:nvSpPr>
        <p:spPr>
          <a:xfrm>
            <a:off x="7303550" y="1048672"/>
            <a:ext cx="1064715" cy="1538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" dirty="0">
                <a:ln w="0"/>
                <a:solidFill>
                  <a:srgbClr val="BE9E66"/>
                </a:solidFill>
                <a:latin typeface="Tw Cen MT" panose="020B0602020104020603"/>
              </a:rPr>
              <a:t>Programa Nacional de Convivencia Escolar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686027-B777-453B-90AB-F1C1661694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27" y="5883562"/>
            <a:ext cx="4969620" cy="6421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Dibuja en tu cuaderno qué significan estas palabras para ti…</a:t>
            </a:r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3840"/>
              <a:buChar char="►"/>
            </a:pPr>
            <a:r>
              <a:rPr lang="es-ES" sz="4800">
                <a:latin typeface="Calibri"/>
                <a:ea typeface="Calibri"/>
                <a:cs typeface="Calibri"/>
                <a:sym typeface="Calibri"/>
              </a:rPr>
              <a:t>Dinero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3840"/>
              <a:buChar char="►"/>
            </a:pPr>
            <a:r>
              <a:rPr lang="es-ES" sz="4800">
                <a:latin typeface="Calibri"/>
                <a:ea typeface="Calibri"/>
                <a:cs typeface="Calibri"/>
                <a:sym typeface="Calibri"/>
              </a:rPr>
              <a:t>Ahorro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3840"/>
              <a:buChar char="►"/>
            </a:pPr>
            <a:r>
              <a:rPr lang="es-ES" sz="4800">
                <a:latin typeface="Calibri"/>
                <a:ea typeface="Calibri"/>
                <a:cs typeface="Calibri"/>
                <a:sym typeface="Calibri"/>
              </a:rPr>
              <a:t>Gasto y consumo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03" name="Google Shape;20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8436" y="3995600"/>
            <a:ext cx="3787714" cy="25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s-ES"/>
              <a:t>¿Qué es el ahorro y para qué nos sirve?</a:t>
            </a:r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lang="es-ES" sz="4400"/>
              <a:t>¿Cuánto ahorras y cada cuánto lo haces?</a:t>
            </a:r>
            <a:endParaRPr sz="4400"/>
          </a:p>
        </p:txBody>
      </p:sp>
      <p:pic>
        <p:nvPicPr>
          <p:cNvPr id="210" name="Google Shape;21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6900" y="0"/>
            <a:ext cx="200025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Calibri"/>
              <a:buNone/>
            </a:pPr>
            <a:r>
              <a:rPr lang="es-ES" sz="6600" b="1">
                <a:latin typeface="Calibri"/>
                <a:ea typeface="Calibri"/>
                <a:cs typeface="Calibri"/>
                <a:sym typeface="Calibri"/>
              </a:rPr>
              <a:t>¡Hagamos un negocio!</a:t>
            </a:r>
            <a:br>
              <a:rPr lang="es-ES" sz="6600" b="1">
                <a:latin typeface="Calibri"/>
                <a:ea typeface="Calibri"/>
                <a:cs typeface="Calibri"/>
                <a:sym typeface="Calibri"/>
              </a:rPr>
            </a:br>
            <a:endParaRPr sz="6600" b="1"/>
          </a:p>
        </p:txBody>
      </p:sp>
      <p:sp>
        <p:nvSpPr>
          <p:cNvPr id="216" name="Google Shape;216;p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80"/>
              <a:buChar char="►"/>
            </a:pPr>
            <a:r>
              <a:rPr lang="es-ES" sz="3600" dirty="0"/>
              <a:t>¿Qué te gustaría producir y luego vender u ofrecer?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80"/>
              <a:buChar char="►"/>
            </a:pPr>
            <a:r>
              <a:rPr lang="es-ES" sz="3600" dirty="0"/>
              <a:t>Un negocio se hace cuando se recupera el dinero que se invirtió al inicio…a este dinero lo llamamos ¡GANANCIA!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80"/>
              <a:buChar char="►"/>
            </a:pPr>
            <a:r>
              <a:rPr lang="es-ES" sz="3600"/>
              <a:t>¡También </a:t>
            </a:r>
            <a:r>
              <a:rPr lang="es-ES" sz="3600" dirty="0"/>
              <a:t>se ofrece el talento que cada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s-ES" sz="3600" dirty="0"/>
              <a:t>uno tenemos!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217" name="Google Shape;21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1332" y="4901025"/>
            <a:ext cx="2926093" cy="17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977591" y="600678"/>
            <a:ext cx="72225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 ganancia la puedes usar para invertir y mejorar tu negocio o también la puedes gastar en lo que quieras…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Recuerda: Lo recomendable es que como empresaria o empresario responsable, AHORRES.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3" name="Google Shape;22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1529" y="3668700"/>
            <a:ext cx="2624475" cy="26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/>
          <p:nvPr/>
        </p:nvSpPr>
        <p:spPr>
          <a:xfrm>
            <a:off x="997413" y="3404898"/>
            <a:ext cx="61026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Ahorrar significa guardar dinero en un lugar seguro para utilizarlo en el futuro…</a:t>
            </a:r>
            <a:endParaRPr sz="4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3481" y="316725"/>
            <a:ext cx="4155544" cy="28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/>
        </p:nvSpPr>
        <p:spPr>
          <a:xfrm>
            <a:off x="259769" y="579447"/>
            <a:ext cx="86670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INVERTIR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significa poner a trabajar tu dinero para hacer crecer tu negocio y obtener ganancias en el futuro.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GASTAR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significa utilizar el dinero para un beneficio personal pero que NO generará otro negocio ni ganancia.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ejemplo: cuando te compras un juego, estás gastando en algo que te gusta, pero no lo estás invirtiendo.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0875" y="3528574"/>
            <a:ext cx="3572675" cy="31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/>
        </p:nvSpPr>
        <p:spPr>
          <a:xfrm>
            <a:off x="509477" y="478235"/>
            <a:ext cx="8083800" cy="5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Recuerda: la diferencia entre </a:t>
            </a:r>
            <a:r>
              <a:rPr lang="es-ES" sz="45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gastar </a:t>
            </a:r>
            <a:r>
              <a:rPr lang="es-ES" sz="4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 invertir es que gastar te da </a:t>
            </a:r>
            <a:r>
              <a:rPr lang="es-ES" sz="45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SATISFACCIÓN</a:t>
            </a:r>
            <a:r>
              <a:rPr lang="es-ES" sz="4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pero no ayuda a crecer tu negocio. En cambio </a:t>
            </a:r>
            <a:r>
              <a:rPr lang="es-ES" sz="45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ahorrar </a:t>
            </a:r>
            <a:r>
              <a:rPr lang="es-ES" sz="4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 invertir mejorará tu negocio.</a:t>
            </a:r>
            <a:endParaRPr sz="4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1" name="Google Shape;24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9225" y="3717975"/>
            <a:ext cx="3937476" cy="295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/>
        </p:nvSpPr>
        <p:spPr>
          <a:xfrm>
            <a:off x="1391478" y="649357"/>
            <a:ext cx="8017565" cy="612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¡Empecemos a ahorrar!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-Caja de cartón o botella de plástico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-Que quede bien cerrada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-Píntala a tu gusto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-Corta una ranura pare meter las monedas y billetes. No la has muy grande para que no se salga el dinero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¡LISTO! Ya tienes una ALCANCÍA…es tiempo de ahorrar</a:t>
            </a:r>
            <a:endParaRPr/>
          </a:p>
        </p:txBody>
      </p:sp>
      <p:pic>
        <p:nvPicPr>
          <p:cNvPr id="247" name="Google Shape;24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2025" y="152400"/>
            <a:ext cx="3647575" cy="24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/>
        </p:nvSpPr>
        <p:spPr>
          <a:xfrm>
            <a:off x="836495" y="431036"/>
            <a:ext cx="8521200" cy="5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¿Cómo empiezo a ahorrar?</a:t>
            </a:r>
            <a:endParaRPr sz="2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 cada diez pesos que tengas, elige una cantidad que no ocupes y guárdala.</a:t>
            </a:r>
            <a:endParaRPr sz="2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Por ejemplo: puedes empezar por guardar dos pesos de tus domingos.</a:t>
            </a:r>
            <a:endParaRPr sz="2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Recuerda que no hay que tocar ese dinero hasta que la alcancía esté llena.</a:t>
            </a:r>
            <a:endParaRPr sz="2800"/>
          </a:p>
        </p:txBody>
      </p:sp>
      <p:pic>
        <p:nvPicPr>
          <p:cNvPr id="253" name="Google Shape;25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975" y="4692575"/>
            <a:ext cx="4794450" cy="19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s-ES"/>
              <a:t>¡Gracias por tu atención!</a:t>
            </a:r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9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s-ES" sz="2800" dirty="0"/>
              <a:t>JORGE AGUILAR</a:t>
            </a: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s-ES" sz="2800" dirty="0">
                <a:hlinkClick r:id="rId3"/>
              </a:rPr>
              <a:t>aguilarramirezjorge@gmail.com</a:t>
            </a:r>
            <a:endParaRPr lang="es-ES" sz="2800"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s-ES" sz="2800" dirty="0"/>
              <a:t>www.alternativasdedivulgacion.org.mx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gon Ball: revelan la fecha de la muerte definitiva de Goku | Tele 13">
            <a:extLst>
              <a:ext uri="{FF2B5EF4-FFF2-40B4-BE49-F238E27FC236}">
                <a16:creationId xmlns:a16="http://schemas.microsoft.com/office/drawing/2014/main" id="{4B2F3959-2D7C-43A1-985D-060EC4F7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92" y="3180081"/>
            <a:ext cx="6403908" cy="36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lan': 20 cosas que debes saber en su 20 aniversario">
            <a:extLst>
              <a:ext uri="{FF2B5EF4-FFF2-40B4-BE49-F238E27FC236}">
                <a16:creationId xmlns:a16="http://schemas.microsoft.com/office/drawing/2014/main" id="{A33C7007-90E0-4EFE-AC3C-5CB5D595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8" y="96520"/>
            <a:ext cx="5508374" cy="54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8A861-AE2F-4DE9-BDEB-E463005C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LIDERAZGO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049F94-63B9-4709-92CA-069C61A1D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3" y="1270000"/>
            <a:ext cx="8764121" cy="4822327"/>
          </a:xfrm>
        </p:spPr>
        <p:txBody>
          <a:bodyPr>
            <a:noAutofit/>
          </a:bodyPr>
          <a:lstStyle/>
          <a:p>
            <a:r>
              <a:rPr lang="es-ES" sz="2800" dirty="0"/>
              <a:t>“El liderazgo es la habilidad de convencer a otros para que busquen con entusiasmo el logro de objetivos definidos”.</a:t>
            </a:r>
          </a:p>
          <a:p>
            <a:r>
              <a:rPr lang="es-ES" sz="2800" dirty="0"/>
              <a:t>“El liderazgo es la habilidad humana que logra la unión de un grupo y lo motiva para la consecución de ciertas metas”.</a:t>
            </a:r>
          </a:p>
          <a:p>
            <a:r>
              <a:rPr lang="es-ES" sz="2800" dirty="0"/>
              <a:t>“La palabra liderazgo define a una influencia que se ejerce sobre las personas y que permite incentivarlas para que trabajen en forma entusiasta por un objetivo común. Quien ejerce el liderazgo se conoce como líder.”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03978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0F8B2-93AF-4F0D-A0CE-A618CF488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/>
          </a:bodyPr>
          <a:lstStyle/>
          <a:p>
            <a:r>
              <a:rPr lang="es-MX" dirty="0"/>
              <a:t>UN OSO CARPINTERO</a:t>
            </a:r>
            <a:br>
              <a:rPr lang="es-MX" dirty="0"/>
            </a:br>
            <a:r>
              <a:rPr lang="es-MX" sz="2700" dirty="0">
                <a:hlinkClick r:id="rId2"/>
              </a:rPr>
              <a:t>https://www.youtube.com/watch?v=TW7m3rV9Xso</a:t>
            </a:r>
            <a:r>
              <a:rPr lang="es-MX" sz="2700" dirty="0"/>
              <a:t>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31F2ED-783F-476B-8FFA-12835C616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3200" dirty="0"/>
              <a:t>¿Por qué le pasó esto al oso?</a:t>
            </a:r>
          </a:p>
          <a:p>
            <a:r>
              <a:rPr lang="es-ES" sz="3200" dirty="0"/>
              <a:t>¿Con qué situación relacionas a la urraca?</a:t>
            </a:r>
          </a:p>
          <a:p>
            <a:r>
              <a:rPr lang="es-ES" sz="3200" dirty="0"/>
              <a:t>¿Qué crees que representa el venado en esta historia? </a:t>
            </a:r>
          </a:p>
          <a:p>
            <a:r>
              <a:rPr lang="es-ES" sz="3200" dirty="0"/>
              <a:t>¿Qué le sugieres a los ositos hacer con el dinero que les dio su papá?</a:t>
            </a:r>
          </a:p>
        </p:txBody>
      </p:sp>
    </p:spTree>
    <p:extLst>
      <p:ext uri="{BB962C8B-B14F-4D97-AF65-F5344CB8AC3E}">
        <p14:creationId xmlns:p14="http://schemas.microsoft.com/office/powerpoint/2010/main" val="227119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¿Qué es el dinero?</a:t>
            </a: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159027" y="1066800"/>
            <a:ext cx="11675100" cy="527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Antes de que existiera el dinero, las transacciones se realizaban por medio del trueque. Imagina que yo me dedico a criar pollos y tú a sembrar maíz, podemos llegar a un acuerdo de intercambio: por ejemplo, yo te doy un pollo a cambio de un kilo de maíz. El problema surge cuando a ti no te interesan los pollos. ¿Cómo conseguiría yo comprarte el maíz? Si pudiera vender los pollos a otra persona y ella me diera algo que a ti sí que te interesara intercambiar, entonces ya podría comprarte maíz. Así nació el dinero.</a:t>
            </a:r>
            <a:endParaRPr sz="25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1" name="Google Shape;15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6350" y="5389450"/>
            <a:ext cx="329565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87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¡Te sacaste un premio!</a:t>
            </a:r>
            <a:endParaRPr/>
          </a:p>
        </p:txBody>
      </p:sp>
      <p:grpSp>
        <p:nvGrpSpPr>
          <p:cNvPr id="157" name="Google Shape;157;p3"/>
          <p:cNvGrpSpPr/>
          <p:nvPr/>
        </p:nvGrpSpPr>
        <p:grpSpPr>
          <a:xfrm>
            <a:off x="982238" y="1484243"/>
            <a:ext cx="8596102" cy="3881437"/>
            <a:chOff x="104" y="0"/>
            <a:chExt cx="8596102" cy="3881437"/>
          </a:xfrm>
        </p:grpSpPr>
        <p:sp>
          <p:nvSpPr>
            <p:cNvPr id="158" name="Google Shape;158;p3"/>
            <p:cNvSpPr/>
            <p:nvPr/>
          </p:nvSpPr>
          <p:spPr>
            <a:xfrm>
              <a:off x="644723" y="0"/>
              <a:ext cx="7306865" cy="388143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FD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04" y="1164431"/>
              <a:ext cx="4193220" cy="1552574"/>
            </a:xfrm>
            <a:prstGeom prst="roundRect">
              <a:avLst>
                <a:gd name="adj" fmla="val 16667"/>
              </a:avLst>
            </a:prstGeom>
            <a:solidFill>
              <a:srgbClr val="52A01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75894" y="1240221"/>
              <a:ext cx="4041640" cy="1400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rebuchet MS"/>
                <a:buNone/>
              </a:pPr>
              <a:r>
                <a:rPr lang="es-ES" sz="40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El dinero se gana trabajando</a:t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402986" y="1164431"/>
              <a:ext cx="4193220" cy="1552574"/>
            </a:xfrm>
            <a:prstGeom prst="roundRect">
              <a:avLst>
                <a:gd name="adj" fmla="val 16667"/>
              </a:avLst>
            </a:prstGeom>
            <a:solidFill>
              <a:srgbClr val="E4B91D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4478776" y="1240221"/>
              <a:ext cx="4041640" cy="1400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rebuchet MS"/>
                <a:buNone/>
              </a:pPr>
              <a:r>
                <a:rPr lang="es-ES" sz="40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Esfuerzo</a:t>
              </a:r>
              <a:endParaRPr/>
            </a:p>
          </p:txBody>
        </p:sp>
      </p:grpSp>
      <p:pic>
        <p:nvPicPr>
          <p:cNvPr id="163" name="Google Shape;16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575" y="4725703"/>
            <a:ext cx="3945225" cy="197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87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s-ES"/>
              <a:t>¡Te sacaste un premio!</a:t>
            </a:r>
            <a:endParaRPr/>
          </a:p>
        </p:txBody>
      </p:sp>
      <p:grpSp>
        <p:nvGrpSpPr>
          <p:cNvPr id="169" name="Google Shape;169;p4"/>
          <p:cNvGrpSpPr/>
          <p:nvPr/>
        </p:nvGrpSpPr>
        <p:grpSpPr>
          <a:xfrm>
            <a:off x="695516" y="1481666"/>
            <a:ext cx="8804303" cy="5418667"/>
            <a:chOff x="320039" y="0"/>
            <a:chExt cx="8804303" cy="5418667"/>
          </a:xfrm>
        </p:grpSpPr>
        <p:sp>
          <p:nvSpPr>
            <p:cNvPr id="170" name="Google Shape;170;p4"/>
            <p:cNvSpPr/>
            <p:nvPr/>
          </p:nvSpPr>
          <p:spPr>
            <a:xfrm>
              <a:off x="708328" y="0"/>
              <a:ext cx="8027725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6D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20039" y="1625600"/>
              <a:ext cx="2833314" cy="2167466"/>
            </a:xfrm>
            <a:prstGeom prst="roundRect">
              <a:avLst>
                <a:gd name="adj" fmla="val 16667"/>
              </a:avLst>
            </a:prstGeom>
            <a:solidFill>
              <a:srgbClr val="E76615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425846" y="1731407"/>
              <a:ext cx="262170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Trebuchet MS"/>
                <a:buNone/>
              </a:pPr>
              <a:r>
                <a:rPr lang="es-ES" sz="29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Niñas y niños no trabajan</a:t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305534" y="1625600"/>
              <a:ext cx="2833314" cy="2167466"/>
            </a:xfrm>
            <a:prstGeom prst="roundRect">
              <a:avLst>
                <a:gd name="adj" fmla="val 16667"/>
              </a:avLst>
            </a:prstGeom>
            <a:solidFill>
              <a:srgbClr val="D54717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3411341" y="1731407"/>
              <a:ext cx="262170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Trebuchet MS"/>
                <a:buNone/>
              </a:pPr>
              <a:r>
                <a:rPr lang="es-ES" sz="29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Sacar buenas calificaciones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Trebuchet MS"/>
                <a:buNone/>
              </a:pPr>
              <a:r>
                <a:rPr lang="es-ES" sz="29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Ayuda a la comunidad</a:t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6291028" y="1625600"/>
              <a:ext cx="2833314" cy="2167466"/>
            </a:xfrm>
            <a:prstGeom prst="roundRect">
              <a:avLst>
                <a:gd name="adj" fmla="val 16667"/>
              </a:avLst>
            </a:prstGeom>
            <a:solidFill>
              <a:srgbClr val="C32E18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6396835" y="1731407"/>
              <a:ext cx="262170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Trebuchet MS"/>
                <a:buNone/>
              </a:pPr>
              <a:r>
                <a:rPr lang="es-ES" sz="29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 recompensan</a:t>
              </a:r>
              <a:endParaRPr/>
            </a:p>
          </p:txBody>
        </p:sp>
      </p:grpSp>
      <p:pic>
        <p:nvPicPr>
          <p:cNvPr id="177" name="Google Shape;17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2219" y="152400"/>
            <a:ext cx="23241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5"/>
          <p:cNvGrpSpPr/>
          <p:nvPr/>
        </p:nvGrpSpPr>
        <p:grpSpPr>
          <a:xfrm>
            <a:off x="401982" y="421562"/>
            <a:ext cx="9325114" cy="6019293"/>
            <a:chOff x="0" y="12953"/>
            <a:chExt cx="9325114" cy="6019293"/>
          </a:xfrm>
        </p:grpSpPr>
        <p:sp>
          <p:nvSpPr>
            <p:cNvPr id="183" name="Google Shape;183;p5"/>
            <p:cNvSpPr/>
            <p:nvPr/>
          </p:nvSpPr>
          <p:spPr>
            <a:xfrm>
              <a:off x="0" y="1777927"/>
              <a:ext cx="9325114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E4B9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66255" y="12953"/>
              <a:ext cx="7877091" cy="2207774"/>
            </a:xfrm>
            <a:prstGeom prst="roundRect">
              <a:avLst>
                <a:gd name="adj" fmla="val 16667"/>
              </a:avLst>
            </a:prstGeom>
            <a:solidFill>
              <a:srgbClr val="E4B91D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574030" y="120728"/>
              <a:ext cx="7661541" cy="1992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725" tIns="0" rIns="246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rebuchet MS"/>
                <a:buNone/>
              </a:pPr>
              <a:r>
                <a:rPr lang="es-ES" sz="32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¡Hiciste un esfuerzo y trabajaste duro por ello!</a:t>
              </a:r>
              <a:endPara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0" y="5276246"/>
              <a:ext cx="9325114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E365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465800" y="2695927"/>
              <a:ext cx="8096402" cy="3023119"/>
            </a:xfrm>
            <a:prstGeom prst="roundRect">
              <a:avLst>
                <a:gd name="adj" fmla="val 16667"/>
              </a:avLst>
            </a:prstGeom>
            <a:solidFill>
              <a:srgbClr val="E36519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613377" y="2843504"/>
              <a:ext cx="7801248" cy="2727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6725" tIns="0" rIns="246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rebuchet MS"/>
                <a:buNone/>
              </a:pPr>
              <a:r>
                <a:rPr lang="es-ES" sz="32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Cuando puedas ganar tu propio dinero piensa con calma lo que harás con él y no lo gastes si no es necesario.</a:t>
              </a:r>
              <a:endPara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189" name="Google Shape;18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4496" y="2107700"/>
            <a:ext cx="208597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s-ES" sz="3600" b="1">
                <a:latin typeface="Calibri"/>
                <a:ea typeface="Calibri"/>
                <a:cs typeface="Calibri"/>
                <a:sym typeface="Calibri"/>
              </a:rPr>
              <a:t>Tomar buenas decisiones de qué hacer con el dinero lo llamamos….</a:t>
            </a:r>
            <a:br>
              <a:rPr lang="es-ES" sz="1800">
                <a:latin typeface="Calibri"/>
                <a:ea typeface="Calibri"/>
                <a:cs typeface="Calibri"/>
                <a:sym typeface="Calibri"/>
              </a:rPr>
            </a:br>
            <a:br>
              <a:rPr lang="es-ES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95" name="Google Shape;195;p6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 sz="4000"/>
              <a:t>¡EDUCACIÓN FINANCIERA!</a:t>
            </a:r>
            <a:endParaRPr/>
          </a:p>
        </p:txBody>
      </p:sp>
      <p:pic>
        <p:nvPicPr>
          <p:cNvPr id="196" name="Google Shape;19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8949" y="3931575"/>
            <a:ext cx="3472150" cy="23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713</Words>
  <Application>Microsoft Office PowerPoint</Application>
  <PresentationFormat>Panorámica</PresentationFormat>
  <Paragraphs>67</Paragraphs>
  <Slides>19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Aharoni</vt:lpstr>
      <vt:lpstr>Arial</vt:lpstr>
      <vt:lpstr>Calibri</vt:lpstr>
      <vt:lpstr>Noto Sans Symbols</vt:lpstr>
      <vt:lpstr>Trebuchet MS</vt:lpstr>
      <vt:lpstr>Tw Cen MT</vt:lpstr>
      <vt:lpstr>Faceta</vt:lpstr>
      <vt:lpstr>Educación financiera y liderazgo</vt:lpstr>
      <vt:lpstr>Presentación de PowerPoint</vt:lpstr>
      <vt:lpstr>EL LIDERAZGO</vt:lpstr>
      <vt:lpstr>UN OSO CARPINTERO https://www.youtube.com/watch?v=TW7m3rV9Xso </vt:lpstr>
      <vt:lpstr>¿Qué es el dinero?</vt:lpstr>
      <vt:lpstr>¡Te sacaste un premio!</vt:lpstr>
      <vt:lpstr>¡Te sacaste un premio!</vt:lpstr>
      <vt:lpstr>Presentación de PowerPoint</vt:lpstr>
      <vt:lpstr>Tomar buenas decisiones de qué hacer con el dinero lo llamamos….  </vt:lpstr>
      <vt:lpstr>Dibuja en tu cuaderno qué significan estas palabras para ti…</vt:lpstr>
      <vt:lpstr>¿Qué es el ahorro y para qué nos sirve?</vt:lpstr>
      <vt:lpstr>¡Hagamos un negocio!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 por tu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financiera y liderazgo</dc:title>
  <dc:creator>Jorge</dc:creator>
  <cp:lastModifiedBy>Antonio Lojero Ruaro</cp:lastModifiedBy>
  <cp:revision>12</cp:revision>
  <dcterms:created xsi:type="dcterms:W3CDTF">2020-11-15T19:49:16Z</dcterms:created>
  <dcterms:modified xsi:type="dcterms:W3CDTF">2020-11-20T20:14:31Z</dcterms:modified>
</cp:coreProperties>
</file>