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72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4" r:id="rId21"/>
  </p:sldIdLst>
  <p:sldSz cx="9906000" cy="6858000" type="A4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91" autoAdjust="0"/>
    <p:restoredTop sz="94660"/>
  </p:normalViewPr>
  <p:slideViewPr>
    <p:cSldViewPr>
      <p:cViewPr>
        <p:scale>
          <a:sx n="60" d="100"/>
          <a:sy n="60" d="100"/>
        </p:scale>
        <p:origin x="-624" y="-28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FA47-0BD3-4F94-99AB-2D5F972CFB30}" type="datetimeFigureOut">
              <a:rPr lang="es-ES" smtClean="0"/>
              <a:pPr/>
              <a:t>27/02/2014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BE96-67F5-4AB7-B208-71C20B6733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FA47-0BD3-4F94-99AB-2D5F972CFB30}" type="datetimeFigureOut">
              <a:rPr lang="es-ES" smtClean="0"/>
              <a:pPr/>
              <a:t>27/02/2014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BE96-67F5-4AB7-B208-71C20B6733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386387" y="396875"/>
            <a:ext cx="1671638" cy="84518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71476" y="396875"/>
            <a:ext cx="4849813" cy="84518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FA47-0BD3-4F94-99AB-2D5F972CFB30}" type="datetimeFigureOut">
              <a:rPr lang="es-ES" smtClean="0"/>
              <a:pPr/>
              <a:t>27/02/2014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BE96-67F5-4AB7-B208-71C20B6733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FA47-0BD3-4F94-99AB-2D5F972CFB30}" type="datetimeFigureOut">
              <a:rPr lang="es-ES" smtClean="0"/>
              <a:pPr/>
              <a:t>27/02/2014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BE96-67F5-4AB7-B208-71C20B6733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FA47-0BD3-4F94-99AB-2D5F972CFB30}" type="datetimeFigureOut">
              <a:rPr lang="es-ES" smtClean="0"/>
              <a:pPr/>
              <a:t>27/02/2014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BE96-67F5-4AB7-B208-71C20B6733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71476" y="2311401"/>
            <a:ext cx="3260725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797301" y="2311401"/>
            <a:ext cx="3260725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FA47-0BD3-4F94-99AB-2D5F972CFB30}" type="datetimeFigureOut">
              <a:rPr lang="es-ES" smtClean="0"/>
              <a:pPr/>
              <a:t>27/02/2014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BE96-67F5-4AB7-B208-71C20B6733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FA47-0BD3-4F94-99AB-2D5F972CFB30}" type="datetimeFigureOut">
              <a:rPr lang="es-ES" smtClean="0"/>
              <a:pPr/>
              <a:t>27/02/2014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BE96-67F5-4AB7-B208-71C20B6733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FA47-0BD3-4F94-99AB-2D5F972CFB30}" type="datetimeFigureOut">
              <a:rPr lang="es-ES" smtClean="0"/>
              <a:pPr/>
              <a:t>27/02/2014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BE96-67F5-4AB7-B208-71C20B6733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FA47-0BD3-4F94-99AB-2D5F972CFB30}" type="datetimeFigureOut">
              <a:rPr lang="es-ES" smtClean="0"/>
              <a:pPr/>
              <a:t>27/02/2014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BE96-67F5-4AB7-B208-71C20B6733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FA47-0BD3-4F94-99AB-2D5F972CFB30}" type="datetimeFigureOut">
              <a:rPr lang="es-ES" smtClean="0"/>
              <a:pPr/>
              <a:t>27/02/2014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BE96-67F5-4AB7-B208-71C20B6733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FA47-0BD3-4F94-99AB-2D5F972CFB30}" type="datetimeFigureOut">
              <a:rPr lang="es-ES" smtClean="0"/>
              <a:pPr/>
              <a:t>27/02/2014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BE96-67F5-4AB7-B208-71C20B6733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FA47-0BD3-4F94-99AB-2D5F972CFB30}" type="datetimeFigureOut">
              <a:rPr lang="es-ES" smtClean="0"/>
              <a:pPr/>
              <a:t>27/02/2014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BE96-67F5-4AB7-B208-71C20B6733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135036" y="1648544"/>
            <a:ext cx="7635928" cy="752892"/>
            <a:chOff x="785794" y="2381230"/>
            <a:chExt cx="5286412" cy="1087511"/>
          </a:xfrm>
        </p:grpSpPr>
        <p:sp>
          <p:nvSpPr>
            <p:cNvPr id="5" name="4 CuadroTexto"/>
            <p:cNvSpPr txBox="1"/>
            <p:nvPr/>
          </p:nvSpPr>
          <p:spPr>
            <a:xfrm>
              <a:off x="785794" y="2381230"/>
              <a:ext cx="528641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smtClean="0"/>
                <a:t>SECRETARÍA DE EDUCACIÓN Y CULTURA</a:t>
              </a:r>
              <a:endParaRPr lang="es-MX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785794" y="2654842"/>
              <a:ext cx="5286412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SUBSECRETARÍA DE PLANEACIÓN EDUCATIVA</a:t>
              </a:r>
              <a:endParaRPr lang="es-MX" sz="1400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85794" y="3024174"/>
              <a:ext cx="5286412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DIRECCIÓN DE SEGURIDAD E HIGIENE</a:t>
              </a:r>
              <a:endParaRPr lang="es-MX" sz="1400" dirty="0"/>
            </a:p>
          </p:txBody>
        </p:sp>
      </p:grpSp>
      <p:cxnSp>
        <p:nvCxnSpPr>
          <p:cNvPr id="9" name="8 Conector recto"/>
          <p:cNvCxnSpPr/>
          <p:nvPr/>
        </p:nvCxnSpPr>
        <p:spPr>
          <a:xfrm>
            <a:off x="412718" y="1599088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380968" y="2571744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0" y="2928934"/>
            <a:ext cx="990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CORRECTO LLENADO DEL FORMATO ÚNICO</a:t>
            </a:r>
          </a:p>
          <a:p>
            <a:pPr algn="ctr"/>
            <a:r>
              <a:rPr lang="es-MX" sz="2800" b="1" dirty="0" smtClean="0"/>
              <a:t>CSST </a:t>
            </a:r>
          </a:p>
          <a:p>
            <a:pPr algn="ctr"/>
            <a:r>
              <a:rPr lang="es-MX" sz="2400" b="1" dirty="0" smtClean="0"/>
              <a:t>(Comisiones de Seguridad y Salud en el Trabajo)</a:t>
            </a:r>
          </a:p>
          <a:p>
            <a:pPr algn="ctr"/>
            <a:r>
              <a:rPr lang="es-MX" sz="2800" b="1" dirty="0" smtClean="0"/>
              <a:t>PARA CENTROS DE TRABAJO TITULARES O AGRUPADORES</a:t>
            </a:r>
            <a:endParaRPr lang="es-MX" sz="2800" b="1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380968" y="6357958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38290" y="428604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APARTADO 5 – ACTA DE VERIFICACIÓN (Pág. 3)</a:t>
            </a:r>
            <a:endParaRPr lang="es-MX" sz="24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7 Imagen" descr="formato CCST3.JPG"/>
          <p:cNvPicPr>
            <a:picLocks noChangeAspect="1"/>
          </p:cNvPicPr>
          <p:nvPr/>
        </p:nvPicPr>
        <p:blipFill>
          <a:blip r:embed="rId2"/>
          <a:srcRect t="31760" r="-4762" b="15551"/>
          <a:stretch>
            <a:fillRect/>
          </a:stretch>
        </p:blipFill>
        <p:spPr>
          <a:xfrm>
            <a:off x="1666852" y="1285860"/>
            <a:ext cx="6717858" cy="557214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024042" y="157161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2  0 1 1  0  9 0 1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452934" y="157161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X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53264" y="157161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X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095480" y="2357430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0   1        2        1  1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95480" y="2714620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0   3        2        1  1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95480" y="3071810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0   7        2        1  1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095480" y="3500438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0   9        2        1  1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167182" y="2357430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1   1        2        1  1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167182" y="2714620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1   3        2        1  1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167182" y="3071810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2   7        2        1  1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167182" y="3500438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00B050"/>
                </a:solidFill>
              </a:rPr>
              <a:t>9   9        2        1  1</a:t>
            </a:r>
            <a:endParaRPr lang="es-ES" sz="1600" b="1" dirty="0">
              <a:solidFill>
                <a:srgbClr val="00B05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096008" y="2143116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00B050"/>
                </a:solidFill>
              </a:rPr>
              <a:t>Falta de mantenimiento de aparatos de A/C</a:t>
            </a:r>
            <a:endParaRPr lang="es-ES" sz="1600" b="1" dirty="0">
              <a:solidFill>
                <a:srgbClr val="00B05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095480" y="435769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0   9        1        9  5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095480" y="478632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1   0        4        9  7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095480" y="514351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2   7        3        0  0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095480" y="5643578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2   4        1        0  9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167182" y="435769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1   1        2        0  9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167182" y="471488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2   0        1        1  0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167182" y="514351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1   4        2        1  0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167182" y="5643578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9   9        3        1  0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309794" y="642939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0   1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952736" y="642939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1   0</a:t>
            </a:r>
            <a:endParaRPr lang="es-ES" sz="1600" b="1" dirty="0">
              <a:solidFill>
                <a:srgbClr val="FF0000"/>
              </a:solidFill>
            </a:endParaRPr>
          </a:p>
        </p:txBody>
      </p:sp>
      <p:pic>
        <p:nvPicPr>
          <p:cNvPr id="35" name="2 Imagen" descr="logo nuevo normal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CuadroTexto"/>
          <p:cNvSpPr txBox="1"/>
          <p:nvPr/>
        </p:nvSpPr>
        <p:spPr>
          <a:xfrm>
            <a:off x="166654" y="4786322"/>
            <a:ext cx="15954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Las claves se encuentran duplicadas y no debe de ser así, ya que aparecen en el apartado de subsanadas.</a:t>
            </a:r>
            <a:endParaRPr lang="es-ES" sz="1600" b="1" dirty="0"/>
          </a:p>
        </p:txBody>
      </p:sp>
      <p:cxnSp>
        <p:nvCxnSpPr>
          <p:cNvPr id="38" name="37 Conector recto"/>
          <p:cNvCxnSpPr/>
          <p:nvPr/>
        </p:nvCxnSpPr>
        <p:spPr>
          <a:xfrm rot="10800000">
            <a:off x="1738290" y="6572272"/>
            <a:ext cx="428628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5400000" flipH="1" flipV="1">
            <a:off x="-261974" y="4572008"/>
            <a:ext cx="4000528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1738290" y="2571744"/>
            <a:ext cx="357190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>
            <a:off x="1738290" y="4929198"/>
            <a:ext cx="357190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0"/>
                            </p:stCondLst>
                            <p:childTnLst>
                              <p:par>
                                <p:cTn id="9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40"/>
                            </p:stCondLst>
                            <p:childTnLst>
                              <p:par>
                                <p:cTn id="1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40"/>
                            </p:stCondLst>
                            <p:childTnLst>
                              <p:par>
                                <p:cTn id="10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740"/>
                            </p:stCondLst>
                            <p:childTnLst>
                              <p:par>
                                <p:cTn id="1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240"/>
                            </p:stCondLst>
                            <p:childTnLst>
                              <p:par>
                                <p:cTn id="1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740"/>
                            </p:stCondLst>
                            <p:childTnLst>
                              <p:par>
                                <p:cTn id="1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240"/>
                            </p:stCondLst>
                            <p:childTnLst>
                              <p:par>
                                <p:cTn id="1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360"/>
                            </p:stCondLst>
                            <p:childTnLst>
                              <p:par>
                                <p:cTn id="1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38290" y="428604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APARTADO 5 – ACTA DE VERIFICACIÓN (Pág. 3)</a:t>
            </a:r>
            <a:endParaRPr lang="es-MX" sz="24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95282" y="128586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es-MX" sz="2400" dirty="0" smtClean="0"/>
              <a:t> EL CUADRO DE ACTA DE VERIFICACIÓN, SE COMPLEMENTA EN BASE A LOS CONCEPTOS ENUMERADOS EN EL APARTADO CON EL NOMBRE DE </a:t>
            </a:r>
            <a:r>
              <a:rPr lang="es-MX" sz="2400" b="1" dirty="0" smtClean="0"/>
              <a:t>¨CONDICIONES PELIGROSAS Y/O DE RIESGO¨ (INCIDENCIAS) PÁG. 4.</a:t>
            </a:r>
            <a:endParaRPr lang="es-MX" sz="2400" b="1" dirty="0"/>
          </a:p>
        </p:txBody>
      </p:sp>
      <p:pic>
        <p:nvPicPr>
          <p:cNvPr id="7" name="6 Imagen" descr="formato CCST4.JPG"/>
          <p:cNvPicPr>
            <a:picLocks noChangeAspect="1"/>
          </p:cNvPicPr>
          <p:nvPr/>
        </p:nvPicPr>
        <p:blipFill>
          <a:blip r:embed="rId3"/>
          <a:srcRect b="76541"/>
          <a:stretch>
            <a:fillRect/>
          </a:stretch>
        </p:blipFill>
        <p:spPr>
          <a:xfrm>
            <a:off x="0" y="2928934"/>
            <a:ext cx="9525939" cy="3357586"/>
          </a:xfrm>
          <a:prstGeom prst="rect">
            <a:avLst/>
          </a:prstGeom>
        </p:spPr>
      </p:pic>
      <p:pic>
        <p:nvPicPr>
          <p:cNvPr id="8" name="2 Imagen" descr="logo nuevo normal.jp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1135036" y="1648544"/>
            <a:ext cx="7635928" cy="752892"/>
            <a:chOff x="785794" y="2381230"/>
            <a:chExt cx="5286412" cy="1087511"/>
          </a:xfrm>
        </p:grpSpPr>
        <p:sp>
          <p:nvSpPr>
            <p:cNvPr id="5" name="4 CuadroTexto"/>
            <p:cNvSpPr txBox="1"/>
            <p:nvPr/>
          </p:nvSpPr>
          <p:spPr>
            <a:xfrm>
              <a:off x="785794" y="2381230"/>
              <a:ext cx="528641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smtClean="0"/>
                <a:t>SECRETARÍA DE EDUCACIÓN Y CULTURA</a:t>
              </a:r>
              <a:endParaRPr lang="es-MX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785794" y="2654842"/>
              <a:ext cx="5286412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SUBSECRETARÍA DE PLANEACIÓN EDUCATIVA</a:t>
              </a:r>
              <a:endParaRPr lang="es-MX" sz="1400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85794" y="3024174"/>
              <a:ext cx="5286412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COORDINACIÓN </a:t>
              </a:r>
              <a:r>
                <a:rPr lang="es-MX" sz="1400" dirty="0" smtClean="0"/>
                <a:t>DE </a:t>
              </a:r>
              <a:r>
                <a:rPr lang="es-MX" sz="1400" dirty="0" smtClean="0"/>
                <a:t>SEGURIDAD E HIGIENE</a:t>
              </a:r>
              <a:endParaRPr lang="es-MX" sz="1400" dirty="0"/>
            </a:p>
          </p:txBody>
        </p:sp>
      </p:grpSp>
      <p:cxnSp>
        <p:nvCxnSpPr>
          <p:cNvPr id="9" name="8 Conector recto"/>
          <p:cNvCxnSpPr/>
          <p:nvPr/>
        </p:nvCxnSpPr>
        <p:spPr>
          <a:xfrm>
            <a:off x="412718" y="1599088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380968" y="2571744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0" y="2928934"/>
            <a:ext cx="990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CORRECTO LLENADO DEL FORMATO CASST – CA</a:t>
            </a:r>
          </a:p>
          <a:p>
            <a:pPr algn="ctr"/>
            <a:r>
              <a:rPr lang="es-MX" sz="2400" dirty="0" smtClean="0"/>
              <a:t>(Comisión Auxiliar de Seguridad y Salud en el Trabajo)</a:t>
            </a:r>
          </a:p>
          <a:p>
            <a:pPr algn="ctr"/>
            <a:r>
              <a:rPr lang="es-MX" sz="2800" b="1" dirty="0" smtClean="0"/>
              <a:t>PARA CENTROS DE TRABAJO AGRUPADOS A UNA COMISIÓN </a:t>
            </a:r>
          </a:p>
          <a:p>
            <a:pPr algn="ctr"/>
            <a:r>
              <a:rPr lang="es-MX" sz="2800" b="1" dirty="0" smtClean="0"/>
              <a:t>AUXILIAR</a:t>
            </a:r>
            <a:endParaRPr lang="es-MX" sz="2800" b="1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380968" y="6357958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10 Imagen" descr="gobierno sed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4174" y="214290"/>
            <a:ext cx="3416815" cy="1365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23844" y="2714620"/>
            <a:ext cx="34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FORMATO CASST - CA PÁGINA #1</a:t>
            </a:r>
            <a:endParaRPr lang="es-MX" sz="20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380968" y="6357958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6 Imagen" descr="formato CASST C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06" y="126221"/>
            <a:ext cx="5420484" cy="6605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2 Imagen" descr="logo nuevo normal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23910" y="428604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APARTADO 1 AL 9 </a:t>
            </a:r>
            <a:endParaRPr lang="es-MX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5 Imagen" descr="formato CASST CA1.JPG"/>
          <p:cNvPicPr>
            <a:picLocks noChangeAspect="1"/>
          </p:cNvPicPr>
          <p:nvPr/>
        </p:nvPicPr>
        <p:blipFill>
          <a:blip r:embed="rId2"/>
          <a:srcRect t="21534" b="16129"/>
          <a:stretch>
            <a:fillRect/>
          </a:stretch>
        </p:blipFill>
        <p:spPr>
          <a:xfrm>
            <a:off x="1452538" y="1142984"/>
            <a:ext cx="6959000" cy="53578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5381628" y="128586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0 5 1 19 0 5 00 3 76 2 0 11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24438" y="3143248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SECRETARÍA  DE  EDUCACIÓN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24438" y="3357562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Y  CULTURA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24438" y="3714752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ESC.  PRIMARIA  MARIANO  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24438" y="3929066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ESCOBEDO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24438" y="4572008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HEROES DE NACOZARI  No.  125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024438" y="5286388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INSURGENTES  SUR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024438" y="4929198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SALTILLO, COAHUILA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024438" y="5643578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25298 / 4132432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095876" y="6143644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8</a:t>
            </a:r>
            <a:endParaRPr lang="es-ES" sz="1600" b="1" dirty="0">
              <a:solidFill>
                <a:srgbClr val="FF0000"/>
              </a:solidFill>
            </a:endParaRPr>
          </a:p>
        </p:txBody>
      </p:sp>
      <p:pic>
        <p:nvPicPr>
          <p:cNvPr id="17" name="2 Imagen" descr="logo nuevo normal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5024438" y="414338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05DPR0034B</a:t>
            </a:r>
            <a:endParaRPr lang="es-E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2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75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25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5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23910" y="428604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APARTADO 11 AL 18  PÁG. 2 </a:t>
            </a:r>
            <a:endParaRPr lang="es-MX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5 Imagen" descr="formato CASST CA2.JPG"/>
          <p:cNvPicPr>
            <a:picLocks noChangeAspect="1"/>
          </p:cNvPicPr>
          <p:nvPr/>
        </p:nvPicPr>
        <p:blipFill>
          <a:blip r:embed="rId2"/>
          <a:srcRect t="3142" b="66071"/>
          <a:stretch>
            <a:fillRect/>
          </a:stretch>
        </p:blipFill>
        <p:spPr>
          <a:xfrm>
            <a:off x="309530" y="1142984"/>
            <a:ext cx="9110440" cy="421484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667380" y="1214422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02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238356" y="1571612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ESCUELA PRIMARIA BENITO JUÁREZ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881430" y="271462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PRIMERO DE MAYO  No. 395 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81430" y="3143248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SALTILLO, COAHUILA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881430" y="3643314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PUEBLO NUEVO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881430" y="4071942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25198 / 4119800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809992" y="457200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10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881430" y="5000636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LUIS  ALBERTO  GONZÁLEZ  ROJAS / DIRECTOR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66720" y="5500702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es-MX" sz="2400" b="1" dirty="0" smtClean="0"/>
              <a:t> </a:t>
            </a:r>
            <a:r>
              <a:rPr lang="es-MX" sz="2400" dirty="0" smtClean="0"/>
              <a:t>TODOS LOS CENTROS AUXILIARES AGRUPADOS DEBEN DE VENIR DESCRITOS EN LOS APARTADOS CONSECUTIVOS. </a:t>
            </a:r>
            <a:endParaRPr lang="es-MX" sz="2400" dirty="0"/>
          </a:p>
        </p:txBody>
      </p:sp>
      <p:pic>
        <p:nvPicPr>
          <p:cNvPr id="16" name="2 Imagen" descr="logo nuevo normal.jp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881430" y="200024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05DPR1193J   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4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6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4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2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1135036" y="1648544"/>
            <a:ext cx="7635928" cy="752892"/>
            <a:chOff x="785794" y="2381230"/>
            <a:chExt cx="5286412" cy="1087511"/>
          </a:xfrm>
        </p:grpSpPr>
        <p:sp>
          <p:nvSpPr>
            <p:cNvPr id="5" name="4 CuadroTexto"/>
            <p:cNvSpPr txBox="1"/>
            <p:nvPr/>
          </p:nvSpPr>
          <p:spPr>
            <a:xfrm>
              <a:off x="785794" y="2381230"/>
              <a:ext cx="528641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smtClean="0"/>
                <a:t>SECRETARÍA DE EDUCACIÓN Y CULTURA</a:t>
              </a:r>
              <a:endParaRPr lang="es-MX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785794" y="2654842"/>
              <a:ext cx="5286412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SUBSECRETARÍA DE PLANEACIÓN EDUCATIVA</a:t>
              </a:r>
              <a:endParaRPr lang="es-MX" sz="1400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85794" y="3024174"/>
              <a:ext cx="5286412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DIRECCIÓN DE SEGURIDAD E HIGIENE</a:t>
              </a:r>
              <a:endParaRPr lang="es-MX" sz="1400" dirty="0"/>
            </a:p>
          </p:txBody>
        </p:sp>
      </p:grpSp>
      <p:cxnSp>
        <p:nvCxnSpPr>
          <p:cNvPr id="9" name="8 Conector recto"/>
          <p:cNvCxnSpPr/>
          <p:nvPr/>
        </p:nvCxnSpPr>
        <p:spPr>
          <a:xfrm>
            <a:off x="412718" y="1599088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380968" y="2571744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0" y="2928934"/>
            <a:ext cx="990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CORRECTO LLENADO DEL FORMATO CASST – CA - AV</a:t>
            </a:r>
          </a:p>
          <a:p>
            <a:pPr algn="ctr"/>
            <a:r>
              <a:rPr lang="es-MX" sz="2400" dirty="0" smtClean="0"/>
              <a:t>(Comisión Auxiliar – Actas de Verificación)</a:t>
            </a:r>
          </a:p>
          <a:p>
            <a:pPr algn="ctr"/>
            <a:r>
              <a:rPr lang="es-MX" sz="2800" b="1" dirty="0" smtClean="0"/>
              <a:t>PARA CENTROS DE TRABAJO AGRUPADOS A UNA COMISIÓN </a:t>
            </a:r>
          </a:p>
          <a:p>
            <a:pPr algn="ctr"/>
            <a:r>
              <a:rPr lang="es-MX" sz="2800" b="1" dirty="0" smtClean="0"/>
              <a:t>AUXILIAR</a:t>
            </a:r>
            <a:endParaRPr lang="es-MX" sz="2800" b="1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380968" y="6357958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0" y="5429264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Arq. Mario Martín Cantú Hernández</a:t>
            </a:r>
            <a:endParaRPr lang="es-MX" sz="2000" dirty="0"/>
          </a:p>
        </p:txBody>
      </p:sp>
      <p:pic>
        <p:nvPicPr>
          <p:cNvPr id="12" name="11 Imagen" descr="gobierno sed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4174" y="142852"/>
            <a:ext cx="3416815" cy="1365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23844" y="2714620"/>
            <a:ext cx="34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FORMATO CASST – CA – AV PÁGINA #1</a:t>
            </a:r>
            <a:endParaRPr lang="es-MX" sz="20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380968" y="6357958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8 Imagen" descr="formato CASST CA A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648" y="0"/>
            <a:ext cx="433935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2 Imagen" descr="logo nuevo normal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09662" y="428604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ACTA DE VERIFICACIÓN</a:t>
            </a:r>
            <a:endParaRPr lang="es-MX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7 Imagen" descr="formato CASST CA AV1.JPG"/>
          <p:cNvPicPr>
            <a:picLocks noChangeAspect="1"/>
          </p:cNvPicPr>
          <p:nvPr/>
        </p:nvPicPr>
        <p:blipFill>
          <a:blip r:embed="rId2"/>
          <a:srcRect t="9944" b="62087"/>
          <a:stretch>
            <a:fillRect/>
          </a:stretch>
        </p:blipFill>
        <p:spPr>
          <a:xfrm>
            <a:off x="309530" y="1714488"/>
            <a:ext cx="9212156" cy="435771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3667116" y="1714488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0  5  1 1  9  0  5  0 0  3  7  6  2 0  1  1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67050" y="235743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ESC. PRIM. BENITO JUAREZ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81034" y="392906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0   1             2             1    1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81034" y="4357694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0   3             2             1    1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81034" y="4786322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0   7             2             1    1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809992" y="4786322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0    9             2             1   1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809992" y="3929066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1    1             2             1   1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809992" y="4357694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2    7             2             1   1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166786" y="5643578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1   2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310454" y="2357430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05DPR1193J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1" name="2 Imagen" descr="logo nuevo normal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3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7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1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5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9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3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7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2 Imagen" descr="logo nuevo normal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>
            <a:off x="380968" y="6357958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166786" y="1928802"/>
            <a:ext cx="7635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DIRECCIÓN DE SEGURIDAD E HIGIENE</a:t>
            </a:r>
          </a:p>
          <a:p>
            <a:pPr algn="ctr"/>
            <a:r>
              <a:rPr lang="es-MX" sz="2400" b="1" dirty="0" smtClean="0"/>
              <a:t>EDIFICIO CENTRAL DE LA SECRETARÍA DE EDUCACIÓN Y CULTURA</a:t>
            </a:r>
          </a:p>
          <a:p>
            <a:pPr algn="ctr"/>
            <a:endParaRPr lang="es-MX" sz="2400" b="1" dirty="0" smtClean="0"/>
          </a:p>
          <a:p>
            <a:pPr algn="ctr"/>
            <a:r>
              <a:rPr lang="es-MX" sz="2400" b="1" dirty="0" smtClean="0"/>
              <a:t>UNIDAD CAMPOREDONDO</a:t>
            </a:r>
          </a:p>
          <a:p>
            <a:pPr algn="ctr"/>
            <a:endParaRPr lang="es-MX" sz="2400" b="1" dirty="0" smtClean="0"/>
          </a:p>
          <a:p>
            <a:pPr algn="ctr"/>
            <a:r>
              <a:rPr lang="es-MX" sz="2400" b="1" dirty="0" smtClean="0"/>
              <a:t>TEL: 4118800 EXT. 3400</a:t>
            </a:r>
          </a:p>
          <a:p>
            <a:pPr algn="ctr"/>
            <a:endParaRPr lang="es-MX" sz="2400" b="1" dirty="0" smtClean="0"/>
          </a:p>
          <a:p>
            <a:pPr algn="ctr"/>
            <a:r>
              <a:rPr lang="es-MX" sz="2400" b="1" dirty="0" smtClean="0"/>
              <a:t>ING. GUADALUPE PARRA VALENZUELA</a:t>
            </a:r>
            <a:endParaRPr lang="es-MX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23844" y="2714620"/>
            <a:ext cx="34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FORMATO ÚNICO CSST PÁGINA #1</a:t>
            </a:r>
            <a:endParaRPr lang="es-MX" sz="20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380968" y="6357958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3 Imagen" descr="formato CC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741" y="0"/>
            <a:ext cx="449079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2 Imagen" descr="logo nuevo normal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380968" y="6357958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7 Imagen" descr="gobierno sed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4592" y="2746246"/>
            <a:ext cx="3416815" cy="1365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rmato CCST.JPG"/>
          <p:cNvPicPr>
            <a:picLocks noChangeAspect="1"/>
          </p:cNvPicPr>
          <p:nvPr/>
        </p:nvPicPr>
        <p:blipFill>
          <a:blip r:embed="rId2"/>
          <a:srcRect b="61579"/>
          <a:stretch>
            <a:fillRect/>
          </a:stretch>
        </p:blipFill>
        <p:spPr>
          <a:xfrm>
            <a:off x="0" y="1142984"/>
            <a:ext cx="9453594" cy="539468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1023910" y="428604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APARTADO 1 AL 5</a:t>
            </a:r>
            <a:endParaRPr lang="es-MX" sz="2800" b="1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167050" y="321468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0  5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09992" y="321468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1 1  9  0  5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67314" y="321468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0  0  3  7  6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596074" y="321468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2  0  1  1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167710" y="321468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0   1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453330" y="242886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FF0000"/>
                </a:solidFill>
              </a:rPr>
              <a:t>X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024966" y="271462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FF0000"/>
                </a:solidFill>
              </a:rPr>
              <a:t>X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38488" y="4000504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SECRETARÍA DE EDUCACIÓN Y CULTURA 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167050" y="4929198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ESC. PRIM. MARIANO ESCOBEDO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167050" y="2500306"/>
            <a:ext cx="10715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B050"/>
                </a:solidFill>
              </a:rPr>
              <a:t>Estado</a:t>
            </a:r>
            <a:endParaRPr lang="es-ES" sz="2400" b="1" dirty="0">
              <a:solidFill>
                <a:srgbClr val="00B050"/>
              </a:solidFill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rot="5400000">
            <a:off x="3524240" y="3071810"/>
            <a:ext cx="285752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4452934" y="2500306"/>
            <a:ext cx="10715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B050"/>
                </a:solidFill>
              </a:rPr>
              <a:t>Ramo</a:t>
            </a:r>
            <a:endParaRPr lang="es-ES" sz="2400" b="1" dirty="0">
              <a:solidFill>
                <a:srgbClr val="00B050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rot="5400000">
            <a:off x="4810918" y="3071016"/>
            <a:ext cx="285752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5524504" y="2500306"/>
            <a:ext cx="10715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B050"/>
                </a:solidFill>
              </a:rPr>
              <a:t>Clave</a:t>
            </a:r>
            <a:endParaRPr lang="es-ES" sz="2400" b="1" dirty="0">
              <a:solidFill>
                <a:srgbClr val="00B050"/>
              </a:solidFill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 rot="5400000">
            <a:off x="5811050" y="3071016"/>
            <a:ext cx="285752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810388" y="2500306"/>
            <a:ext cx="7143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B050"/>
                </a:solidFill>
              </a:rPr>
              <a:t>Año</a:t>
            </a:r>
            <a:endParaRPr lang="es-ES" sz="2400" b="1" dirty="0">
              <a:solidFill>
                <a:srgbClr val="00B050"/>
              </a:solidFill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rot="5400000">
            <a:off x="7025496" y="3071016"/>
            <a:ext cx="285752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3095612" y="585789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1    1    9    0    5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27" name="2 Imagen" descr="logo nuevo normal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CuadroTexto"/>
          <p:cNvSpPr txBox="1"/>
          <p:nvPr/>
        </p:nvSpPr>
        <p:spPr>
          <a:xfrm>
            <a:off x="1881166" y="542926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05DPR0034B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738686" y="5429264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escprimmaesco@hotmail.com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20" grpId="0" animBg="1"/>
      <p:bldP spid="22" grpId="0" animBg="1"/>
      <p:bldP spid="24" grpId="0" animBg="1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rmato CCST.JPG"/>
          <p:cNvPicPr>
            <a:picLocks noChangeAspect="1"/>
          </p:cNvPicPr>
          <p:nvPr/>
        </p:nvPicPr>
        <p:blipFill>
          <a:blip r:embed="rId2"/>
          <a:srcRect l="2344" t="38542" r="-1" b="38542"/>
          <a:stretch>
            <a:fillRect/>
          </a:stretch>
        </p:blipFill>
        <p:spPr>
          <a:xfrm>
            <a:off x="452406" y="1500174"/>
            <a:ext cx="8929750" cy="31432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1023910" y="428604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APARTADO 12 AL 17</a:t>
            </a:r>
            <a:endParaRPr lang="es-MX" sz="2800" b="1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095612" y="1928802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 HÉROES DE NACOZARI                                         125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452670" y="2428868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SALTILLO , COAHUILA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52670" y="2857496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INSURGENTES  DEL  SUR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24174" y="328612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 2  5   2   9  8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596074" y="3286124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 4 1 3 2 4 3 2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024834" y="3286124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 4 1 3 2 4 3 8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809992" y="421481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 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238884" y="378619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 8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15" name="2 Imagen" descr="logo nuevo normal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23910" y="428604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APARTADO 21 AL 32</a:t>
            </a:r>
            <a:endParaRPr lang="es-MX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5 Imagen" descr="formato CCST.JPG"/>
          <p:cNvPicPr>
            <a:picLocks noChangeAspect="1"/>
          </p:cNvPicPr>
          <p:nvPr/>
        </p:nvPicPr>
        <p:blipFill>
          <a:blip r:embed="rId2"/>
          <a:srcRect t="61108" r="-1562"/>
          <a:stretch>
            <a:fillRect/>
          </a:stretch>
        </p:blipFill>
        <p:spPr>
          <a:xfrm>
            <a:off x="523844" y="1357298"/>
            <a:ext cx="8858312" cy="508826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3309926" y="1785926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SINDICATO NACIONAL DE TRABAJADORES 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309926" y="235743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DE LA SECCION 5ª.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8488" y="3000372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EMILIO CARRANZA Y JUAN ALDAMA 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739082" y="300037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S/N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38488" y="3500438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SALTILLO, COAHUILA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38488" y="4000504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ZONA CENTRO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38488" y="442913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2  5   0  0  0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596074" y="4429132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4 1 1 0 1 4 3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952736" y="5286388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   SOSA                    LÓPEZ                      ALEJANDRO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952736" y="571501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DIRECTOR  DEL  PLANTEL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18" name="2 Imagen" descr="logo nuevo normal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23910" y="428604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APARTADO 41 AL 44 (Pág. 2)</a:t>
            </a:r>
            <a:endParaRPr lang="es-MX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5 Imagen" descr="formato CCST2.JPG"/>
          <p:cNvPicPr>
            <a:picLocks noChangeAspect="1"/>
          </p:cNvPicPr>
          <p:nvPr/>
        </p:nvPicPr>
        <p:blipFill>
          <a:blip r:embed="rId2"/>
          <a:srcRect b="51765"/>
          <a:stretch>
            <a:fillRect/>
          </a:stretch>
        </p:blipFill>
        <p:spPr>
          <a:xfrm>
            <a:off x="1381100" y="1214422"/>
            <a:ext cx="7215238" cy="536948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452802" y="1500174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MONTOYA           HERNÁNDEZ     AIDA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38620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95876" y="2285992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G  A  H  2   7  0   0  4   0  7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52670" y="3857628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LÓPEZ  ORDAZ  LIDIA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67380" y="3857628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DOCENTE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309794" y="521495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CUELLAR  ORELLANA  LUIS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67380" y="5214950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</a:rPr>
              <a:t>DOCENTE</a:t>
            </a:r>
            <a:endParaRPr lang="es-ES" sz="1600" b="1" dirty="0">
              <a:solidFill>
                <a:srgbClr val="FF0000"/>
              </a:solidFill>
            </a:endParaRPr>
          </a:p>
        </p:txBody>
      </p:sp>
      <p:pic>
        <p:nvPicPr>
          <p:cNvPr id="18" name="2 Imagen" descr="logo nuevo normal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23910" y="428604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APARTADO 8 DOCUMENTACIÓN ANEXA (Pág. 2)</a:t>
            </a:r>
            <a:endParaRPr lang="es-MX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5 Imagen" descr="formato CCST2.JPG"/>
          <p:cNvPicPr>
            <a:picLocks noChangeAspect="1"/>
          </p:cNvPicPr>
          <p:nvPr/>
        </p:nvPicPr>
        <p:blipFill>
          <a:blip r:embed="rId2"/>
          <a:srcRect t="78292" b="1174"/>
          <a:stretch>
            <a:fillRect/>
          </a:stretch>
        </p:blipFill>
        <p:spPr>
          <a:xfrm>
            <a:off x="452406" y="1357297"/>
            <a:ext cx="9072626" cy="287449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024174" y="242886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07/2011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38884" y="242886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2   0   1  1   0  1   1  4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5282" y="4357694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es-MX" sz="2400" b="1" dirty="0" smtClean="0"/>
              <a:t> </a:t>
            </a:r>
            <a:r>
              <a:rPr lang="es-MX" sz="2400" dirty="0" smtClean="0"/>
              <a:t>EN ESTE APARTADO SOLO SE COLOCA EL NÚMERO DE OFICIO Y FECHA DEL MISMO QUE EXPIDE EL CENTRO DE TRABAJO CORRESPONDIENTE Y EL CUAL DEBERÁ DE MENCIONAR LOS NOMBRES Y CARGOS DEL PERSONAL QUE CONFORMAN LA COMISIÓN, ESTO APLICA PARA LA PARTE OFICIAL Y SINDICAL EN CADA UNO DE LOS APARTADOS, SEGÚN CORRESPONDA.</a:t>
            </a:r>
            <a:endParaRPr lang="es-MX" sz="2400" dirty="0"/>
          </a:p>
        </p:txBody>
      </p:sp>
      <p:pic>
        <p:nvPicPr>
          <p:cNvPr id="10" name="2 Imagen" descr="logo nuevo normal.jp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23910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APARTADO 7 – CALENDARIO DE ACTIVIDADES (Pág. 3)</a:t>
            </a:r>
            <a:endParaRPr lang="es-MX" sz="24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5 Imagen" descr="formato CCST3.JPG"/>
          <p:cNvPicPr>
            <a:picLocks noChangeAspect="1"/>
          </p:cNvPicPr>
          <p:nvPr/>
        </p:nvPicPr>
        <p:blipFill>
          <a:blip r:embed="rId2"/>
          <a:srcRect b="68736"/>
          <a:stretch>
            <a:fillRect/>
          </a:stretch>
        </p:blipFill>
        <p:spPr>
          <a:xfrm>
            <a:off x="309530" y="1571612"/>
            <a:ext cx="9144064" cy="471490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238488" y="207167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2  0  1 1  0  1  0 1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53264" y="207167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2  0  1 1  1  2  3 1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881958" y="314324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X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739214" y="364331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X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739214" y="421481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X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238884" y="471488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X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024702" y="314324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X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238884" y="314324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X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739214" y="314324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X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16" name="2 Imagen" descr="logo nuevo normal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23910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APARTADO 7 – CALENDARIO DE ACTIVIDADES (Pág. 3)</a:t>
            </a:r>
            <a:endParaRPr lang="es-MX" sz="24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52406" y="1071546"/>
            <a:ext cx="8977375" cy="10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23844" y="1428736"/>
            <a:ext cx="8858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es-MX" sz="2400" b="1" dirty="0" smtClean="0"/>
              <a:t> </a:t>
            </a:r>
            <a:r>
              <a:rPr lang="es-MX" sz="2400" dirty="0" smtClean="0"/>
              <a:t>LOS CENTROS DE TRABAJO QUE CUENTEN CON UNA CLAVE DE COMISIÓN NUEVA, DEBERÁN DE PRESENTAR SU CALENDARIO DE ACTIVIDADES  A PARTIR DE SU FECHA DE ASIGNACIÓN A DICIEMBRE DEL AÑO EN QUE SE LE AUTORIZA. YA ASIGNADA LA CLAVE SE CALENDARIZARÁ DE ENERO A DICIEMBRE.</a:t>
            </a:r>
          </a:p>
          <a:p>
            <a:pPr algn="just"/>
            <a:endParaRPr lang="es-MX" sz="2400" dirty="0" smtClean="0"/>
          </a:p>
          <a:p>
            <a:pPr algn="just">
              <a:buBlip>
                <a:blip r:embed="rId2"/>
              </a:buBlip>
            </a:pPr>
            <a:r>
              <a:rPr lang="es-MX" sz="2400" dirty="0" smtClean="0"/>
              <a:t> LOS CENTROS DE TRABAJO QUE YA CUENTEN CON UNA CLAVE DE COMISIÓN, DEBERÁN DE PRESENTAR SU CALENDARIO DE ACTIVIDADES CON LAS FECHAS DE ENERO A DICIEMBRE DEL AÑO EN CURSO.</a:t>
            </a:r>
            <a:endParaRPr lang="es-MX" sz="2400" dirty="0"/>
          </a:p>
        </p:txBody>
      </p:sp>
      <p:pic>
        <p:nvPicPr>
          <p:cNvPr id="7" name="2 Imagen" descr="logo nuevo normal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23833" r="23832" b="54874"/>
          <a:stretch>
            <a:fillRect/>
          </a:stretch>
        </p:blipFill>
        <p:spPr bwMode="auto">
          <a:xfrm>
            <a:off x="0" y="28572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866</Words>
  <Application>Microsoft Office PowerPoint</Application>
  <PresentationFormat>A4 (210 x 297 mm)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sepc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planecion</dc:creator>
  <cp:lastModifiedBy>Doble V Especial</cp:lastModifiedBy>
  <cp:revision>81</cp:revision>
  <dcterms:created xsi:type="dcterms:W3CDTF">2011-02-21T13:51:56Z</dcterms:created>
  <dcterms:modified xsi:type="dcterms:W3CDTF">2014-02-27T19:57:47Z</dcterms:modified>
</cp:coreProperties>
</file>