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7" r:id="rId5"/>
    <p:sldId id="265" r:id="rId6"/>
    <p:sldId id="266" r:id="rId7"/>
    <p:sldId id="258" r:id="rId8"/>
    <p:sldId id="269" r:id="rId9"/>
    <p:sldId id="270" r:id="rId10"/>
    <p:sldId id="271" r:id="rId11"/>
    <p:sldId id="272" r:id="rId12"/>
    <p:sldId id="274" r:id="rId13"/>
    <p:sldId id="275" r:id="rId14"/>
    <p:sldId id="276" r:id="rId15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BA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962AB4-6F96-41C6-A4FE-F871096BB36A}" v="83" dt="2021-11-23T06:32:10.0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0463E3E-711E-4F58-8AE0-DC61FACDBF99}" type="datetime1">
              <a:rPr lang="es-ES" smtClean="0"/>
              <a:t>22/11/2021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DEB00-82B1-401B-8941-0136CEB769BF}" type="datetime1">
              <a:rPr lang="es-ES" smtClean="0"/>
              <a:pPr/>
              <a:t>22/11/2021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Editar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229523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s-ES" noProof="0" smtClean="0"/>
              <a:t>11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762077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noProof="0" dirty="0"/>
              <a:t>NOTA: Para cambiar imágenes de esta diapositiva, seleccione una imagen y elimínela. Después, haga clic en el icono Insertar imagen en el marcador de posición para insertar su propia imagen.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14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noProof="0" dirty="0"/>
              <a:t>NOTA: Para cambiar imágenes de esta diapositiva, seleccione una imagen y elimínela. Después, haga clic en el icono Insertar imagen en el marcador de posición para insertar su propia imagen.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04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s-ES" noProof="0" smtClean="0"/>
              <a:t>4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73556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s-ES" noProof="0" smtClean="0"/>
              <a:t>5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3998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s-ES" noProof="0" smtClean="0"/>
              <a:t>6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63662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s-ES" noProof="0" smtClean="0"/>
              <a:t>7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94955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s-ES" noProof="0" smtClean="0"/>
              <a:t>8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54303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s-ES" noProof="0" smtClean="0"/>
              <a:t>9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269219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s imágenes con ley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 rtl="0"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7" name="Forma libre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5" name="Marcador de posición de imagen 14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7" name="Marcador de posición de texto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540000"/>
          </a:xfrm>
        </p:spPr>
        <p:txBody>
          <a:bodyPr rtlCol="0">
            <a:normAutofit/>
          </a:bodyPr>
          <a:lstStyle>
            <a:lvl1pPr marL="0" indent="0" rtl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8" name="Forma libre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noProof="0" dirty="0"/>
          </a:p>
        </p:txBody>
      </p:sp>
      <p:sp>
        <p:nvSpPr>
          <p:cNvPr id="19" name="Marcador de posición de imagen 18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0" name="Marcador de posición de texto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540000"/>
          </a:xfrm>
        </p:spPr>
        <p:txBody>
          <a:bodyPr rtlCol="0">
            <a:normAutofit/>
          </a:bodyPr>
          <a:lstStyle>
            <a:lvl1pPr marL="0" indent="0" rtl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es imágenes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 rtl="0"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7" name="Forma libre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5" name="Marcador de posición de imagen 14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8" name="Forma libre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9" name="Marcador de posición de imagen 18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2" name="Forma libre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3" name="Marcador de posición de imagen 12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7" name="Marcador de posición de texto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 rtl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nco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 rtl="0"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es-ES"/>
              <a:t>Haga clic para modificar el estilo de título del patrón</a:t>
            </a:r>
            <a:endParaRPr lang="es" dirty="0"/>
          </a:p>
        </p:txBody>
      </p:sp>
      <p:sp>
        <p:nvSpPr>
          <p:cNvPr id="8" name="Forma libre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9" name="Marcador de posición de imagen 8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0" name="Forma libre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1" name="Marcador de posición de imagen 10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2" name="Forma libre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3" name="Marcador de posición de imagen 12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4" name="Forma libre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5" name="Marcador de posición de imagen 14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0" name="Forma libre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noProof="0" dirty="0"/>
          </a:p>
        </p:txBody>
      </p:sp>
      <p:sp>
        <p:nvSpPr>
          <p:cNvPr id="21" name="Marcador de posición de imagen 20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4880ED-3A1F-41D7-8E0F-3E84A3671A68}" type="datetime1">
              <a:rPr lang="es-ES" noProof="0" smtClean="0"/>
              <a:t>22/11/2021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EEDA9D-402E-447F-8608-B13BDCE806AF}" type="datetime1">
              <a:rPr lang="es-ES" noProof="0" smtClean="0"/>
              <a:t>22/11/2021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2363CB7-5045-4CEF-B79F-27107AB243FE}" type="datetime1">
              <a:rPr lang="es-ES" smtClean="0"/>
              <a:t>22/11/2021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 rtl="0">
              <a:defRPr sz="44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89DCFD-D8F9-414E-9E96-7D491AABB19D}" type="datetime1">
              <a:rPr lang="es-ES" noProof="0" smtClean="0"/>
              <a:t>22/11/2021</a:t>
            </a:fld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BDC470-416A-4546-A563-4B4E55AB4D83}" type="datetime1">
              <a:rPr lang="es-ES" noProof="0" smtClean="0"/>
              <a:t>22/11/2021</a:t>
            </a:fld>
            <a:endParaRPr lang="es-ES" noProof="0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FC4896-5E98-4568-A150-68B4B98096D1}" type="datetime1">
              <a:rPr lang="es-ES" noProof="0" smtClean="0"/>
              <a:t>22/11/2021</a:t>
            </a:fld>
            <a:endParaRPr lang="es-ES" noProof="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66EFE2-9FD9-4DB0-985D-5B493B715C4B}" type="datetime1">
              <a:rPr lang="es-ES" noProof="0" smtClean="0"/>
              <a:t>22/11/2021</a:t>
            </a:fld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B72A82-7894-4BC5-A8EB-CEEDC3F58109}" type="datetime1">
              <a:rPr lang="es-ES" noProof="0" smtClean="0"/>
              <a:t>22/11/2021</a:t>
            </a:fld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bre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12" name="Marcador de posición de imagen 11" descr="Marcador de posición vacío para agregar una imagen. Haga clic en el marcador de posición y seleccione la imagen que desee agregar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D700C6-E75F-4D68-A30E-3C7F7C317FC4}" type="datetime1">
              <a:rPr lang="es-ES" noProof="0" smtClean="0"/>
              <a:t>22/11/2021</a:t>
            </a:fld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Editar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A414C5AF-B895-40B7-9EF1-1A87E3FED2CF}" type="datetime1">
              <a:rPr lang="es-ES" noProof="0" smtClean="0"/>
              <a:t>22/11/2021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89D71E3-7D81-4C24-B9D8-6B108755C64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capeques.com/escuela-de-padres/nino-autonomo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3507" y="2636912"/>
            <a:ext cx="9001000" cy="1080120"/>
          </a:xfrm>
        </p:spPr>
        <p:txBody>
          <a:bodyPr rtlCol="0">
            <a:noAutofit/>
          </a:bodyPr>
          <a:lstStyle/>
          <a:p>
            <a:pPr rtl="0"/>
            <a:r>
              <a:rPr lang="es-E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Disciplina Positiva </a:t>
            </a:r>
          </a:p>
        </p:txBody>
      </p:sp>
      <p:pic>
        <p:nvPicPr>
          <p:cNvPr id="6" name="Picture 4" descr="Vista previa de imagen">
            <a:extLst>
              <a:ext uri="{FF2B5EF4-FFF2-40B4-BE49-F238E27FC236}">
                <a16:creationId xmlns:a16="http://schemas.microsoft.com/office/drawing/2014/main" id="{E39687C6-A6CD-4165-8025-012BB8A91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7110" y="95876"/>
            <a:ext cx="2520280" cy="109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ista previa de imagen">
            <a:extLst>
              <a:ext uri="{FF2B5EF4-FFF2-40B4-BE49-F238E27FC236}">
                <a16:creationId xmlns:a16="http://schemas.microsoft.com/office/drawing/2014/main" id="{3C2992D2-F3D4-4094-B40C-D5F4706E0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685" y="101229"/>
            <a:ext cx="2665723" cy="106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 descr="C:\Users\Usuario\AppData\Local\Microsoft\Windows\INetCache\IE\3UQ6N2WJ\gobierno _PROGRAMAS.png">
            <a:extLst>
              <a:ext uri="{FF2B5EF4-FFF2-40B4-BE49-F238E27FC236}">
                <a16:creationId xmlns:a16="http://schemas.microsoft.com/office/drawing/2014/main" id="{10143322-F5D8-4835-8E6E-4C436C2B89E6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07" t="-1" b="14286"/>
          <a:stretch/>
        </p:blipFill>
        <p:spPr bwMode="auto">
          <a:xfrm>
            <a:off x="3204997" y="-196698"/>
            <a:ext cx="2978020" cy="15626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4">
            <a:extLst>
              <a:ext uri="{FF2B5EF4-FFF2-40B4-BE49-F238E27FC236}">
                <a16:creationId xmlns:a16="http://schemas.microsoft.com/office/drawing/2014/main" id="{060EF8C2-CD0B-4C8A-A36C-1FC8F0F4EC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0" y="280758"/>
            <a:ext cx="3101240" cy="86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591EBBCB-EB46-48F0-81F9-B0C1E27B3FFA}"/>
              </a:ext>
            </a:extLst>
          </p:cNvPr>
          <p:cNvSpPr txBox="1"/>
          <p:nvPr/>
        </p:nvSpPr>
        <p:spPr>
          <a:xfrm>
            <a:off x="1451484" y="1052736"/>
            <a:ext cx="928903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6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La Disciplina es el puente entre Metas y Logros.</a:t>
            </a:r>
          </a:p>
        </p:txBody>
      </p:sp>
    </p:spTree>
    <p:extLst>
      <p:ext uri="{BB962C8B-B14F-4D97-AF65-F5344CB8AC3E}">
        <p14:creationId xmlns:p14="http://schemas.microsoft.com/office/powerpoint/2010/main" val="238169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id="{A6A1AC3C-D97F-4962-95C0-FAC80CC64A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47" y="268221"/>
            <a:ext cx="3407807" cy="953700"/>
          </a:xfrm>
          <a:prstGeom prst="rect">
            <a:avLst/>
          </a:prstGeom>
        </p:spPr>
      </p:pic>
      <p:pic>
        <p:nvPicPr>
          <p:cNvPr id="5" name="Imagen 4" descr="C:\Users\Usuario\AppData\Local\Microsoft\Windows\INetCache\IE\3UQ6N2WJ\gobierno _PROGRAMAS.png">
            <a:extLst>
              <a:ext uri="{FF2B5EF4-FFF2-40B4-BE49-F238E27FC236}">
                <a16:creationId xmlns:a16="http://schemas.microsoft.com/office/drawing/2014/main" id="{BE70F92E-8DE6-499F-B59C-E22B1E9D003C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07" t="-1" b="14286"/>
          <a:stretch/>
        </p:blipFill>
        <p:spPr bwMode="auto">
          <a:xfrm>
            <a:off x="3512350" y="-190400"/>
            <a:ext cx="3093203" cy="16316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2" descr="Vista previa de imagen">
            <a:extLst>
              <a:ext uri="{FF2B5EF4-FFF2-40B4-BE49-F238E27FC236}">
                <a16:creationId xmlns:a16="http://schemas.microsoft.com/office/drawing/2014/main" id="{FD6BBAB8-15F6-4FA4-8BC6-74DE44A6A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736" y="180945"/>
            <a:ext cx="2647251" cy="105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Vista previa de imagen">
            <a:extLst>
              <a:ext uri="{FF2B5EF4-FFF2-40B4-BE49-F238E27FC236}">
                <a16:creationId xmlns:a16="http://schemas.microsoft.com/office/drawing/2014/main" id="{F9208D43-7692-473A-8820-62FB3EBE3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170" y="180945"/>
            <a:ext cx="2304433" cy="99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F671C43-E7A9-4FD6-9CCA-FCF3D961DACD}"/>
              </a:ext>
            </a:extLst>
          </p:cNvPr>
          <p:cNvSpPr txBox="1"/>
          <p:nvPr/>
        </p:nvSpPr>
        <p:spPr>
          <a:xfrm>
            <a:off x="3026794" y="3060174"/>
            <a:ext cx="64323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MX" sz="2800" b="1" i="0" dirty="0">
                <a:solidFill>
                  <a:srgbClr val="555555"/>
                </a:solidFill>
                <a:effectLst/>
                <a:latin typeface="Harlow Solid Italic" panose="04030604020F02020D02" pitchFamily="82" charset="0"/>
              </a:rPr>
              <a:t>Dra. Blanca Margarita Villarreal Soto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10921AC-F7EA-4FB5-B502-D8CFE29305CF}"/>
              </a:ext>
            </a:extLst>
          </p:cNvPr>
          <p:cNvSpPr txBox="1"/>
          <p:nvPr/>
        </p:nvSpPr>
        <p:spPr>
          <a:xfrm>
            <a:off x="3660736" y="3861048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sz="2400" dirty="0">
                <a:latin typeface="Harlow Solid Italic" panose="04030604020F02020D02" pitchFamily="82" charset="0"/>
              </a:rPr>
              <a:t>Tel. 4118391 4118800 ext. 3737</a:t>
            </a:r>
          </a:p>
        </p:txBody>
      </p:sp>
    </p:spTree>
    <p:extLst>
      <p:ext uri="{BB962C8B-B14F-4D97-AF65-F5344CB8AC3E}">
        <p14:creationId xmlns:p14="http://schemas.microsoft.com/office/powerpoint/2010/main" val="2664768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23749BE0-58B2-492F-B980-4DE3EB09BF88}"/>
              </a:ext>
            </a:extLst>
          </p:cNvPr>
          <p:cNvSpPr txBox="1"/>
          <p:nvPr/>
        </p:nvSpPr>
        <p:spPr>
          <a:xfrm>
            <a:off x="1055440" y="1988840"/>
            <a:ext cx="520208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b="1" i="1" dirty="0">
                <a:solidFill>
                  <a:srgbClr val="1A1A1A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Disciplina Positiva</a:t>
            </a:r>
            <a:r>
              <a:rPr lang="es-MX" sz="2800" i="1" dirty="0">
                <a:solidFill>
                  <a:srgbClr val="1A1A1A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es una metodología educativa basada en el </a:t>
            </a:r>
            <a:r>
              <a:rPr lang="es-MX" sz="2800" b="1" i="1" dirty="0">
                <a:effectLst/>
                <a:latin typeface="Century Gothic" panose="020B0502020202020204" pitchFamily="34" charset="0"/>
                <a:cs typeface="Times New Roman" panose="02020603050405020304" pitchFamily="18" charset="0"/>
              </a:rPr>
              <a:t>respeto mutuo, la conexión y las relaciones horizontales</a:t>
            </a:r>
            <a:r>
              <a:rPr lang="es-MX" sz="2800" i="1" dirty="0">
                <a:effectLst/>
                <a:latin typeface="Century Gothic" panose="020B0502020202020204" pitchFamily="34" charset="0"/>
              </a:rPr>
              <a:t> entre adultos y niños. </a:t>
            </a:r>
            <a:endParaRPr lang="es-MX" sz="2800" dirty="0">
              <a:latin typeface="Century Gothic" panose="020B0502020202020204" pitchFamily="34" charset="0"/>
            </a:endParaRPr>
          </a:p>
        </p:txBody>
      </p:sp>
      <p:pic>
        <p:nvPicPr>
          <p:cNvPr id="1028" name="Picture 4" descr="INCULCAR LA DISCIPLINA A TU HIJO/A. SEGÚN LA EDAD | CEIP Tetuán (Linares)">
            <a:extLst>
              <a:ext uri="{FF2B5EF4-FFF2-40B4-BE49-F238E27FC236}">
                <a16:creationId xmlns:a16="http://schemas.microsoft.com/office/drawing/2014/main" id="{95B2B1C3-230E-491C-9C89-719B0F364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1988840"/>
            <a:ext cx="2632551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adroTexto 17">
            <a:extLst>
              <a:ext uri="{FF2B5EF4-FFF2-40B4-BE49-F238E27FC236}">
                <a16:creationId xmlns:a16="http://schemas.microsoft.com/office/drawing/2014/main" id="{02FEE38A-6640-4F6C-B7E1-FD650E56647C}"/>
              </a:ext>
            </a:extLst>
          </p:cNvPr>
          <p:cNvSpPr txBox="1"/>
          <p:nvPr/>
        </p:nvSpPr>
        <p:spPr>
          <a:xfrm>
            <a:off x="623392" y="5430415"/>
            <a:ext cx="106571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tx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Diferencia entre la Disciplina Tradicional y la Disciplina Positiva.</a:t>
            </a:r>
            <a:endParaRPr lang="es-MX" sz="2400" b="1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5333C73-00FE-447C-AAB9-AA80802E583D}"/>
              </a:ext>
            </a:extLst>
          </p:cNvPr>
          <p:cNvSpPr txBox="1"/>
          <p:nvPr/>
        </p:nvSpPr>
        <p:spPr>
          <a:xfrm>
            <a:off x="1199456" y="1335343"/>
            <a:ext cx="37493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Disciplina tradicional </a:t>
            </a:r>
            <a:endParaRPr lang="es-MX" sz="2400" b="1" dirty="0">
              <a:solidFill>
                <a:srgbClr val="FF0000"/>
              </a:solidFill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B8206792-CE5F-49E6-B08E-41E62E84C41F}"/>
              </a:ext>
            </a:extLst>
          </p:cNvPr>
          <p:cNvSpPr txBox="1"/>
          <p:nvPr/>
        </p:nvSpPr>
        <p:spPr>
          <a:xfrm>
            <a:off x="1002160" y="2132856"/>
            <a:ext cx="331236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dirty="0">
                <a:solidFill>
                  <a:schemeClr val="tx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emplea basada en el castigo, la cual provoca efectos negativos (resentimiento, venganza, rebelión y reducción de la autoestima)</a:t>
            </a:r>
            <a:endParaRPr lang="es-MX" sz="2000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F6ECBEF2-3CB0-435B-ABB3-825FF8686A9C}"/>
              </a:ext>
            </a:extLst>
          </p:cNvPr>
          <p:cNvSpPr txBox="1"/>
          <p:nvPr/>
        </p:nvSpPr>
        <p:spPr>
          <a:xfrm>
            <a:off x="5891808" y="1335343"/>
            <a:ext cx="29039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rgbClr val="00B0F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Disciplina positiva </a:t>
            </a:r>
            <a:endParaRPr lang="es-MX" sz="2400" b="1" dirty="0">
              <a:solidFill>
                <a:srgbClr val="00B0F0"/>
              </a:solidFill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D7820FA8-12D8-4485-9E6E-198BD4912549}"/>
              </a:ext>
            </a:extLst>
          </p:cNvPr>
          <p:cNvSpPr txBox="1"/>
          <p:nvPr/>
        </p:nvSpPr>
        <p:spPr>
          <a:xfrm>
            <a:off x="5687616" y="1916832"/>
            <a:ext cx="331236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dirty="0">
                <a:latin typeface="Century Gothic" panose="020B0502020202020204" pitchFamily="34" charset="0"/>
              </a:rPr>
              <a:t>Esta basada en el respeto que propone implicar al niño/a fomentando el autocontrol y autoestima, haciendo de ellos personas responsables y respetuosas.</a:t>
            </a:r>
          </a:p>
        </p:txBody>
      </p:sp>
    </p:spTree>
    <p:extLst>
      <p:ext uri="{BB962C8B-B14F-4D97-AF65-F5344CB8AC3E}">
        <p14:creationId xmlns:p14="http://schemas.microsoft.com/office/powerpoint/2010/main" val="386444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239E9277-FB34-48C5-9CE8-8F9EBF50968F}"/>
              </a:ext>
            </a:extLst>
          </p:cNvPr>
          <p:cNvSpPr txBox="1"/>
          <p:nvPr/>
        </p:nvSpPr>
        <p:spPr>
          <a:xfrm>
            <a:off x="2999656" y="1268760"/>
            <a:ext cx="6432376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s-MX" sz="2000" b="1" i="0" dirty="0">
              <a:solidFill>
                <a:srgbClr val="555555"/>
              </a:solidFill>
              <a:effectLst/>
              <a:latin typeface="Lato" panose="020B0604020202020204" pitchFamily="34" charset="0"/>
            </a:endParaRPr>
          </a:p>
          <a:p>
            <a:pPr algn="just"/>
            <a:r>
              <a:rPr lang="es-MX" sz="2000" b="0" i="0" dirty="0">
                <a:effectLst/>
                <a:latin typeface="Century Gothic" panose="020B0502020202020204" pitchFamily="34" charset="0"/>
              </a:rPr>
              <a:t>Para educar a los niños y niñas se hace </a:t>
            </a:r>
            <a:r>
              <a:rPr lang="es-MX" sz="2000" b="1" i="0" dirty="0">
                <a:effectLst/>
                <a:latin typeface="Century Gothic" panose="020B0502020202020204" pitchFamily="34" charset="0"/>
              </a:rPr>
              <a:t>necesaria la disciplina</a:t>
            </a:r>
            <a:r>
              <a:rPr lang="es-MX" sz="2000" b="0" i="0" dirty="0">
                <a:effectLst/>
                <a:latin typeface="Century Gothic" panose="020B0502020202020204" pitchFamily="34" charset="0"/>
              </a:rPr>
              <a:t>. Los pequeños necesitan saber lo que pueden y no pueden hacer. Aprender que son </a:t>
            </a:r>
            <a:r>
              <a:rPr lang="es-MX" sz="2000" b="1" i="0" dirty="0">
                <a:effectLst/>
                <a:latin typeface="Century Gothic" panose="020B0502020202020204" pitchFamily="34" charset="0"/>
              </a:rPr>
              <a:t>responsables de sus actos y que toda acción tiene por lo tanto una consecuencia.</a:t>
            </a:r>
            <a:r>
              <a:rPr lang="es-MX" sz="2000" b="0" i="0" dirty="0">
                <a:effectLst/>
                <a:latin typeface="Century Gothic" panose="020B0502020202020204" pitchFamily="34" charset="0"/>
              </a:rPr>
              <a:t> La disciplina les ayuda a aprender las </a:t>
            </a:r>
            <a:r>
              <a:rPr lang="es-MX" sz="2000" b="1" i="0" dirty="0">
                <a:effectLst/>
                <a:latin typeface="Century Gothic" panose="020B0502020202020204" pitchFamily="34" charset="0"/>
              </a:rPr>
              <a:t>formas adecuadas de comportarse y actuar.</a:t>
            </a:r>
            <a:r>
              <a:rPr lang="es-MX" sz="2000" b="0" i="0" dirty="0">
                <a:effectLst/>
                <a:latin typeface="Century Gothic" panose="020B0502020202020204" pitchFamily="34" charset="0"/>
              </a:rPr>
              <a:t> En los primeros años, la existencia de disciplina y normas les </a:t>
            </a:r>
            <a:r>
              <a:rPr lang="es-MX" sz="2000" b="1" i="0" dirty="0">
                <a:effectLst/>
                <a:latin typeface="Century Gothic" panose="020B0502020202020204" pitchFamily="34" charset="0"/>
              </a:rPr>
              <a:t>aportará seguridad</a:t>
            </a:r>
            <a:r>
              <a:rPr lang="es-MX" sz="2000" b="0" i="0" dirty="0">
                <a:effectLst/>
                <a:latin typeface="Century Gothic" panose="020B0502020202020204" pitchFamily="34" charset="0"/>
              </a:rPr>
              <a:t>, ya que tendrán una guía para saber cómo actuar</a:t>
            </a:r>
            <a:r>
              <a:rPr lang="es-MX" sz="2000" b="0" i="0" dirty="0">
                <a:solidFill>
                  <a:srgbClr val="777777"/>
                </a:solidFill>
                <a:effectLst/>
                <a:latin typeface="Lato" panose="020B0604020202020204" pitchFamily="34" charset="0"/>
              </a:rPr>
              <a:t>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1906858-0035-4EEA-B5EE-5F91FF1E689B}"/>
              </a:ext>
            </a:extLst>
          </p:cNvPr>
          <p:cNvSpPr txBox="1"/>
          <p:nvPr/>
        </p:nvSpPr>
        <p:spPr>
          <a:xfrm>
            <a:off x="479950" y="313492"/>
            <a:ext cx="77762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3200" b="1" i="0" dirty="0">
                <a:solidFill>
                  <a:srgbClr val="92D050"/>
                </a:solidFill>
                <a:effectLst/>
                <a:latin typeface="Cooper Black" panose="0208090404030B020404" pitchFamily="18" charset="0"/>
              </a:rPr>
              <a:t>¿</a:t>
            </a:r>
            <a:r>
              <a:rPr lang="es-MX" sz="3200" b="1" i="0" dirty="0">
                <a:solidFill>
                  <a:srgbClr val="0070C0"/>
                </a:solidFill>
                <a:effectLst/>
                <a:latin typeface="Cooper Black" panose="0208090404030B020404" pitchFamily="18" charset="0"/>
              </a:rPr>
              <a:t>Qué es la Disciplina</a:t>
            </a:r>
            <a:r>
              <a:rPr lang="es-MX" sz="3200" b="1" i="0" dirty="0">
                <a:solidFill>
                  <a:srgbClr val="92D050"/>
                </a:solidFill>
                <a:effectLst/>
                <a:latin typeface="Cooper Black" panose="0208090404030B0204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7578" y="2105586"/>
            <a:ext cx="3966254" cy="1179397"/>
          </a:xfrm>
        </p:spPr>
        <p:txBody>
          <a:bodyPr rtlCol="0">
            <a:normAutofit/>
          </a:bodyPr>
          <a:lstStyle/>
          <a:p>
            <a:pPr algn="l"/>
            <a:r>
              <a:rPr lang="es-MX" b="1" i="0" dirty="0">
                <a:solidFill>
                  <a:srgbClr val="92D050"/>
                </a:solidFill>
                <a:effectLst/>
                <a:latin typeface="Cooper Black" panose="0208090404030B020404" pitchFamily="18" charset="0"/>
              </a:rPr>
              <a:t>Cómo educar </a:t>
            </a:r>
            <a:r>
              <a:rPr lang="es-MX" b="1" i="0" dirty="0">
                <a:solidFill>
                  <a:srgbClr val="0070C0"/>
                </a:solidFill>
                <a:effectLst/>
                <a:latin typeface="Cooper Black" panose="0208090404030B020404" pitchFamily="18" charset="0"/>
              </a:rPr>
              <a:t>con firmeza y cariño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4143237D-7FD5-45C7-B218-181B892D0848}"/>
              </a:ext>
            </a:extLst>
          </p:cNvPr>
          <p:cNvSpPr/>
          <p:nvPr/>
        </p:nvSpPr>
        <p:spPr>
          <a:xfrm>
            <a:off x="839416" y="540671"/>
            <a:ext cx="5256584" cy="975642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No debemos entender la disciplina como una imposición de normas, reglas y formas de actuar</a:t>
            </a:r>
            <a:r>
              <a:rPr lang="es-MX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. 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849C6D6D-BC4E-4BB7-AF8D-508BB6F12EBD}"/>
              </a:ext>
            </a:extLst>
          </p:cNvPr>
          <p:cNvSpPr/>
          <p:nvPr/>
        </p:nvSpPr>
        <p:spPr>
          <a:xfrm>
            <a:off x="6456040" y="1246234"/>
            <a:ext cx="5256584" cy="975642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La disciplina ha de ser un medio para el desarrollo sano y feliz de los pequeños. </a:t>
            </a:r>
            <a:endParaRPr lang="es-MX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8F31A3D7-126E-4410-97A9-9FDA6DF9BC36}"/>
              </a:ext>
            </a:extLst>
          </p:cNvPr>
          <p:cNvSpPr/>
          <p:nvPr/>
        </p:nvSpPr>
        <p:spPr>
          <a:xfrm>
            <a:off x="5519936" y="2803344"/>
            <a:ext cx="5680789" cy="1247438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>
                <a:solidFill>
                  <a:schemeClr val="tx1"/>
                </a:solidFill>
                <a:latin typeface="Century Gothic" panose="020B0502020202020204" pitchFamily="34" charset="0"/>
              </a:rPr>
              <a:t>U</a:t>
            </a:r>
            <a:r>
              <a:rPr lang="es-MX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n camino para </a:t>
            </a:r>
            <a:r>
              <a:rPr lang="es-MX" b="1" i="0" u="sng" strike="noStrike" dirty="0">
                <a:solidFill>
                  <a:schemeClr val="tx1"/>
                </a:solidFill>
                <a:effectLst/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enseñarles a ser autónomos</a:t>
            </a:r>
            <a:r>
              <a:rPr lang="es-MX" b="0" i="0" u="sng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 </a:t>
            </a:r>
            <a:r>
              <a:rPr lang="es-MX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y responsables, que no perjudique su autoestima y no provoque reacciones negativas</a:t>
            </a:r>
            <a:r>
              <a:rPr lang="es-MX" b="0" i="0" dirty="0">
                <a:solidFill>
                  <a:srgbClr val="777777"/>
                </a:solidFill>
                <a:effectLst/>
                <a:latin typeface="Lato" panose="020F0502020204030203" pitchFamily="34" charset="0"/>
              </a:rPr>
              <a:t>.</a:t>
            </a:r>
            <a:endParaRPr lang="es-MX" dirty="0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A20C670A-9897-4C94-A4A9-ECF5E0F2521D}"/>
              </a:ext>
            </a:extLst>
          </p:cNvPr>
          <p:cNvSpPr/>
          <p:nvPr/>
        </p:nvSpPr>
        <p:spPr>
          <a:xfrm>
            <a:off x="1631504" y="4362077"/>
            <a:ext cx="5680789" cy="1247438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La disciplina positiva se basa en el respeto y tiene como objetivo favorecer la maduración de los niños y niñas, para que sean adultos responsables, autónomos y felices.</a:t>
            </a:r>
            <a:endParaRPr lang="es-MX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39816" y="3717032"/>
            <a:ext cx="4046240" cy="543594"/>
          </a:xfrm>
        </p:spPr>
        <p:txBody>
          <a:bodyPr rtlCol="0">
            <a:normAutofit fontScale="90000"/>
          </a:bodyPr>
          <a:lstStyle/>
          <a:p>
            <a:r>
              <a:rPr lang="es-MX" sz="4000" b="1" dirty="0">
                <a:solidFill>
                  <a:srgbClr val="0070C0"/>
                </a:solidFill>
                <a:latin typeface="Cooper Black" panose="0208090404030B0204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Bases de la </a:t>
            </a:r>
            <a:r>
              <a:rPr lang="es-MX" sz="4000" b="1" dirty="0">
                <a:solidFill>
                  <a:srgbClr val="92D050"/>
                </a:solidFill>
                <a:latin typeface="Cooper Black" panose="0208090404030B0204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Disciplina Positiva </a:t>
            </a:r>
            <a:br>
              <a:rPr lang="es-MX" sz="1800" b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s-ES" dirty="0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66988ECB-C832-4ED3-9C1B-CEB8982041AC}"/>
              </a:ext>
            </a:extLst>
          </p:cNvPr>
          <p:cNvSpPr/>
          <p:nvPr/>
        </p:nvSpPr>
        <p:spPr>
          <a:xfrm>
            <a:off x="4655840" y="515463"/>
            <a:ext cx="2160240" cy="792088"/>
          </a:xfrm>
          <a:prstGeom prst="roundRect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2"/>
                </a:solidFill>
                <a:latin typeface="Century Gothic" panose="020B0502020202020204" pitchFamily="34" charset="0"/>
              </a:rPr>
              <a:t>Colaboración </a:t>
            </a:r>
            <a:endParaRPr lang="es-MX" i="0" dirty="0">
              <a:solidFill>
                <a:schemeClr val="tx2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123B4F61-780F-4111-B8F8-7562EE9C6654}"/>
              </a:ext>
            </a:extLst>
          </p:cNvPr>
          <p:cNvSpPr/>
          <p:nvPr/>
        </p:nvSpPr>
        <p:spPr>
          <a:xfrm>
            <a:off x="767408" y="668404"/>
            <a:ext cx="3024336" cy="792088"/>
          </a:xfrm>
          <a:prstGeom prst="roundRect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2"/>
                </a:solidFill>
                <a:latin typeface="Century Gothic" panose="020B0502020202020204" pitchFamily="34" charset="0"/>
              </a:rPr>
              <a:t>Responsabilidad y autonomía  </a:t>
            </a:r>
            <a:endParaRPr lang="es-MX" i="0" dirty="0">
              <a:solidFill>
                <a:schemeClr val="tx2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300AD40C-0BCC-4954-9886-609F6785CF41}"/>
              </a:ext>
            </a:extLst>
          </p:cNvPr>
          <p:cNvSpPr/>
          <p:nvPr/>
        </p:nvSpPr>
        <p:spPr>
          <a:xfrm>
            <a:off x="335360" y="2448677"/>
            <a:ext cx="3024336" cy="792088"/>
          </a:xfrm>
          <a:prstGeom prst="roundRect">
            <a:avLst/>
          </a:prstGeom>
          <a:ln>
            <a:solidFill>
              <a:srgbClr val="0070C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i="0" dirty="0"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Cariño y Comprensión 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C73A3BFD-D95E-45B5-8402-60782D3EE3BE}"/>
              </a:ext>
            </a:extLst>
          </p:cNvPr>
          <p:cNvSpPr/>
          <p:nvPr/>
        </p:nvSpPr>
        <p:spPr>
          <a:xfrm>
            <a:off x="1631504" y="4581128"/>
            <a:ext cx="3688772" cy="792088"/>
          </a:xfrm>
          <a:prstGeom prst="roundRect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i="0" dirty="0"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Comprensión por parte del pequeño a las normas 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0F0C4E7E-B7AC-4812-BD10-4487996BC1AA}"/>
              </a:ext>
            </a:extLst>
          </p:cNvPr>
          <p:cNvSpPr/>
          <p:nvPr/>
        </p:nvSpPr>
        <p:spPr>
          <a:xfrm>
            <a:off x="6456040" y="4437112"/>
            <a:ext cx="3024336" cy="792088"/>
          </a:xfrm>
          <a:prstGeom prst="roundRect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i="0" dirty="0"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Implicación de los niños y las niñas 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39FB5C88-BE05-4E01-AD6D-45CD781B670E}"/>
              </a:ext>
            </a:extLst>
          </p:cNvPr>
          <p:cNvSpPr/>
          <p:nvPr/>
        </p:nvSpPr>
        <p:spPr>
          <a:xfrm>
            <a:off x="8400256" y="2767187"/>
            <a:ext cx="3024336" cy="792088"/>
          </a:xfrm>
          <a:prstGeom prst="roundRect">
            <a:avLst/>
          </a:prstGeom>
          <a:ln>
            <a:solidFill>
              <a:srgbClr val="0070C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i="0" dirty="0"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Libertad de Actuación 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0A0023B9-BAB8-43C3-8729-4F990D3CB1DE}"/>
              </a:ext>
            </a:extLst>
          </p:cNvPr>
          <p:cNvSpPr/>
          <p:nvPr/>
        </p:nvSpPr>
        <p:spPr>
          <a:xfrm>
            <a:off x="7968208" y="911507"/>
            <a:ext cx="3024336" cy="792088"/>
          </a:xfrm>
          <a:prstGeom prst="roundRect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2"/>
                </a:solidFill>
                <a:latin typeface="Century Gothic" panose="020B0502020202020204" pitchFamily="34" charset="0"/>
              </a:rPr>
              <a:t>Desarrollo Sano y Feliz </a:t>
            </a:r>
            <a:r>
              <a:rPr lang="es-MX" i="0" dirty="0"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 </a:t>
            </a: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B74CC2DF-C8B3-42C0-834C-379935A6BFBC}"/>
              </a:ext>
            </a:extLst>
          </p:cNvPr>
          <p:cNvCxnSpPr>
            <a:cxnSpLocks/>
          </p:cNvCxnSpPr>
          <p:nvPr/>
        </p:nvCxnSpPr>
        <p:spPr>
          <a:xfrm flipH="1" flipV="1">
            <a:off x="3801346" y="1596891"/>
            <a:ext cx="648072" cy="671930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F16DF07B-B074-4329-9698-550275E51A93}"/>
              </a:ext>
            </a:extLst>
          </p:cNvPr>
          <p:cNvCxnSpPr>
            <a:cxnSpLocks/>
          </p:cNvCxnSpPr>
          <p:nvPr/>
        </p:nvCxnSpPr>
        <p:spPr>
          <a:xfrm flipH="1" flipV="1">
            <a:off x="3575720" y="2924944"/>
            <a:ext cx="772179" cy="136785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BFECE806-8F6D-4000-9775-F9AE8592397B}"/>
              </a:ext>
            </a:extLst>
          </p:cNvPr>
          <p:cNvCxnSpPr>
            <a:cxnSpLocks/>
          </p:cNvCxnSpPr>
          <p:nvPr/>
        </p:nvCxnSpPr>
        <p:spPr>
          <a:xfrm flipH="1">
            <a:off x="3211960" y="3733273"/>
            <a:ext cx="1135939" cy="573929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1032BF61-82EA-444D-9619-750C4D2D5B1C}"/>
              </a:ext>
            </a:extLst>
          </p:cNvPr>
          <p:cNvCxnSpPr>
            <a:cxnSpLocks/>
          </p:cNvCxnSpPr>
          <p:nvPr/>
        </p:nvCxnSpPr>
        <p:spPr>
          <a:xfrm>
            <a:off x="6816080" y="3660197"/>
            <a:ext cx="792088" cy="647005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F0E4C31C-67E1-473E-BCF1-38D472CD03A5}"/>
              </a:ext>
            </a:extLst>
          </p:cNvPr>
          <p:cNvCxnSpPr>
            <a:cxnSpLocks/>
          </p:cNvCxnSpPr>
          <p:nvPr/>
        </p:nvCxnSpPr>
        <p:spPr>
          <a:xfrm flipV="1">
            <a:off x="5623748" y="1460493"/>
            <a:ext cx="0" cy="750886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85A74CD4-F740-4EB2-8F1D-74F752F8E08A}"/>
              </a:ext>
            </a:extLst>
          </p:cNvPr>
          <p:cNvCxnSpPr>
            <a:cxnSpLocks/>
          </p:cNvCxnSpPr>
          <p:nvPr/>
        </p:nvCxnSpPr>
        <p:spPr>
          <a:xfrm>
            <a:off x="7364524" y="3292058"/>
            <a:ext cx="972108" cy="0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A0DE63D2-E05C-4754-9D02-4776193EBD21}"/>
              </a:ext>
            </a:extLst>
          </p:cNvPr>
          <p:cNvCxnSpPr>
            <a:cxnSpLocks/>
          </p:cNvCxnSpPr>
          <p:nvPr/>
        </p:nvCxnSpPr>
        <p:spPr>
          <a:xfrm flipV="1">
            <a:off x="7171320" y="1959167"/>
            <a:ext cx="746484" cy="507285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999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298360" cy="1082674"/>
          </a:xfrm>
        </p:spPr>
        <p:txBody>
          <a:bodyPr rtlCol="0">
            <a:normAutofit/>
          </a:bodyPr>
          <a:lstStyle/>
          <a:p>
            <a:pPr rtl="0"/>
            <a:r>
              <a:rPr lang="es-ES" sz="3600" dirty="0">
                <a:solidFill>
                  <a:srgbClr val="0070C0"/>
                </a:solidFill>
                <a:latin typeface="Cooper Black" panose="0208090404030B020404" pitchFamily="18" charset="0"/>
              </a:rPr>
              <a:t>10</a:t>
            </a:r>
            <a:r>
              <a:rPr lang="es-ES" sz="3600" dirty="0">
                <a:solidFill>
                  <a:schemeClr val="accent4">
                    <a:lumMod val="75000"/>
                  </a:schemeClr>
                </a:solidFill>
                <a:latin typeface="Cooper Black" panose="0208090404030B020404" pitchFamily="18" charset="0"/>
              </a:rPr>
              <a:t> </a:t>
            </a:r>
            <a:r>
              <a:rPr lang="es-ES" sz="3600" dirty="0">
                <a:solidFill>
                  <a:srgbClr val="92D050"/>
                </a:solidFill>
                <a:latin typeface="Cooper Black" panose="0208090404030B020404" pitchFamily="18" charset="0"/>
              </a:rPr>
              <a:t>Pautas para educar con Disciplina Positiva. 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39936F4C-A645-4A60-8054-9AD57CA6732B}"/>
              </a:ext>
            </a:extLst>
          </p:cNvPr>
          <p:cNvSpPr/>
          <p:nvPr/>
        </p:nvSpPr>
        <p:spPr>
          <a:xfrm>
            <a:off x="767408" y="1912700"/>
            <a:ext cx="4464496" cy="1082674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+mj-lt"/>
              <a:buAutoNum type="arabicPeriod"/>
            </a:pPr>
            <a:r>
              <a:rPr lang="es-MX" sz="1600" b="1" i="0" dirty="0">
                <a:effectLst/>
                <a:latin typeface="Century Gothic" panose="020B0502020202020204" pitchFamily="34" charset="0"/>
              </a:rPr>
              <a:t>-Entiende al niño</a:t>
            </a:r>
            <a:r>
              <a:rPr lang="es-MX" sz="1600" b="0" i="0" dirty="0">
                <a:effectLst/>
                <a:latin typeface="Century Gothic" panose="020B0502020202020204" pitchFamily="34" charset="0"/>
              </a:rPr>
              <a:t>. Ponte en su lugar, identifica las creencias y sentimientos que están detrás del comportamiento</a:t>
            </a:r>
            <a:r>
              <a:rPr lang="es-MX" sz="1600" dirty="0">
                <a:latin typeface="Century Gothic" panose="020B0502020202020204" pitchFamily="34" charset="0"/>
              </a:rPr>
              <a:t>.</a:t>
            </a:r>
            <a:r>
              <a:rPr lang="es-MX" sz="1600" b="0" i="0" dirty="0">
                <a:effectLst/>
                <a:latin typeface="Century Gothic" panose="020B0502020202020204" pitchFamily="34" charset="0"/>
              </a:rPr>
              <a:t> </a:t>
            </a:r>
            <a:endParaRPr lang="es-MX" b="0" i="0" dirty="0">
              <a:effectLst/>
              <a:latin typeface="Century Gothic" panose="020B0502020202020204" pitchFamily="34" charset="0"/>
            </a:endParaRP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45E8C441-2B87-4B9A-9883-97E327001141}"/>
              </a:ext>
            </a:extLst>
          </p:cNvPr>
          <p:cNvSpPr/>
          <p:nvPr/>
        </p:nvSpPr>
        <p:spPr>
          <a:xfrm>
            <a:off x="2135560" y="3629298"/>
            <a:ext cx="4320480" cy="864096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600" b="1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2.- Ayúdale a pensar, razonar y decidir su comportamiento de forma racional</a:t>
            </a:r>
            <a:r>
              <a:rPr lang="es-MX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endParaRPr lang="es-MX" sz="1600" b="0" i="0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1D5E5CA0-F77D-4C42-83CE-8985751C1AD9}"/>
              </a:ext>
            </a:extLst>
          </p:cNvPr>
          <p:cNvSpPr/>
          <p:nvPr/>
        </p:nvSpPr>
        <p:spPr>
          <a:xfrm>
            <a:off x="6744072" y="1045111"/>
            <a:ext cx="3736032" cy="898526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600" b="1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3.-Actúa como ejemplo para el niño/a. </a:t>
            </a:r>
            <a:endParaRPr lang="es-MX" sz="1600" b="0" i="0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0E286811-E289-4DAA-81CC-3E3FB35E85E2}"/>
              </a:ext>
            </a:extLst>
          </p:cNvPr>
          <p:cNvSpPr/>
          <p:nvPr/>
        </p:nvSpPr>
        <p:spPr>
          <a:xfrm>
            <a:off x="7104112" y="2765202"/>
            <a:ext cx="4320480" cy="864096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600" b="1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4.-Establece los objetivos de conducta que queremos conseguir, involucrando al niño/a</a:t>
            </a:r>
            <a:endParaRPr lang="es-MX" sz="1600" b="0" i="0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C5BFC074-8571-4D59-BE8F-855196539379}"/>
              </a:ext>
            </a:extLst>
          </p:cNvPr>
          <p:cNvSpPr/>
          <p:nvPr/>
        </p:nvSpPr>
        <p:spPr>
          <a:xfrm>
            <a:off x="6600056" y="4653136"/>
            <a:ext cx="4320480" cy="864096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00" b="1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5.-Se firme en tus decisiones, límites y normas pero con amabilidad y con cariño</a:t>
            </a:r>
            <a:endParaRPr lang="es-MX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73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37C40D11-7494-4013-BCF9-CAD1E899A657}"/>
              </a:ext>
            </a:extLst>
          </p:cNvPr>
          <p:cNvSpPr/>
          <p:nvPr/>
        </p:nvSpPr>
        <p:spPr>
          <a:xfrm>
            <a:off x="1847528" y="946790"/>
            <a:ext cx="3312368" cy="1012244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b="0" i="0" dirty="0">
                <a:effectLst/>
                <a:latin typeface="Century Gothic" panose="020B0502020202020204" pitchFamily="34" charset="0"/>
              </a:rPr>
              <a:t>6.- Dialoga con el niño/a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45953C86-A3C2-4523-BE82-9B392906839B}"/>
              </a:ext>
            </a:extLst>
          </p:cNvPr>
          <p:cNvSpPr/>
          <p:nvPr/>
        </p:nvSpPr>
        <p:spPr>
          <a:xfrm>
            <a:off x="1127448" y="3151504"/>
            <a:ext cx="3312368" cy="1080120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>
                <a:latin typeface="Century Gothic" panose="020B0502020202020204" pitchFamily="34" charset="0"/>
              </a:rPr>
              <a:t>7.-Enfócate en las soluciones y no en el problema </a:t>
            </a:r>
            <a:endParaRPr lang="es-MX" b="0" i="0" dirty="0">
              <a:effectLst/>
              <a:latin typeface="Century Gothic" panose="020B0502020202020204" pitchFamily="34" charset="0"/>
            </a:endParaRP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3325395F-3D59-4E77-BABF-F466C18A1EEA}"/>
              </a:ext>
            </a:extLst>
          </p:cNvPr>
          <p:cNvSpPr/>
          <p:nvPr/>
        </p:nvSpPr>
        <p:spPr>
          <a:xfrm>
            <a:off x="6384032" y="332656"/>
            <a:ext cx="3672408" cy="1120256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dirty="0">
                <a:latin typeface="Century Gothic" panose="020B0502020202020204" pitchFamily="34" charset="0"/>
              </a:rPr>
              <a:t>8.- Desarrolla su autonomía que sea una persona capaz de decidir </a:t>
            </a:r>
            <a:endParaRPr lang="es-MX" b="0" i="0" dirty="0">
              <a:effectLst/>
              <a:latin typeface="Century Gothic" panose="020B0502020202020204" pitchFamily="34" charset="0"/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B2B33353-F4FD-4FF7-BA2B-782C87A2AA99}"/>
              </a:ext>
            </a:extLst>
          </p:cNvPr>
          <p:cNvSpPr/>
          <p:nvPr/>
        </p:nvSpPr>
        <p:spPr>
          <a:xfrm>
            <a:off x="6932679" y="2645382"/>
            <a:ext cx="3312368" cy="1012244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dirty="0">
                <a:latin typeface="Century Gothic" panose="020B0502020202020204" pitchFamily="34" charset="0"/>
              </a:rPr>
              <a:t>9.-  Critica la acción y no la persona </a:t>
            </a:r>
            <a:endParaRPr lang="es-MX" b="0" i="0" dirty="0">
              <a:effectLst/>
              <a:latin typeface="Century Gothic" panose="020B0502020202020204" pitchFamily="34" charset="0"/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C46D22A7-40FD-47DC-8DEC-F7DFC1B8EC7A}"/>
              </a:ext>
            </a:extLst>
          </p:cNvPr>
          <p:cNvSpPr/>
          <p:nvPr/>
        </p:nvSpPr>
        <p:spPr>
          <a:xfrm>
            <a:off x="4799856" y="4509120"/>
            <a:ext cx="3789007" cy="1184196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dirty="0">
                <a:latin typeface="Century Gothic" panose="020B0502020202020204" pitchFamily="34" charset="0"/>
              </a:rPr>
              <a:t>10- Riñe o castiga si es necesario pero siempre desde el respeto y sin trasmitir miedos </a:t>
            </a:r>
            <a:endParaRPr lang="es-MX" b="0" i="0" dirty="0"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57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15480" y="548680"/>
            <a:ext cx="9829800" cy="759618"/>
          </a:xfrm>
        </p:spPr>
        <p:txBody>
          <a:bodyPr rtlCol="0">
            <a:normAutofit fontScale="90000"/>
          </a:bodyPr>
          <a:lstStyle/>
          <a:p>
            <a:pPr rtl="0"/>
            <a:r>
              <a:rPr lang="es-ES" sz="4000" dirty="0">
                <a:solidFill>
                  <a:srgbClr val="92D050"/>
                </a:solidFill>
                <a:latin typeface="Cooper Black" panose="0208090404030B020404" pitchFamily="18" charset="0"/>
              </a:rPr>
              <a:t>¿</a:t>
            </a:r>
            <a:r>
              <a:rPr lang="es-ES" sz="4000" dirty="0">
                <a:solidFill>
                  <a:srgbClr val="0070C0"/>
                </a:solidFill>
                <a:latin typeface="Cooper Black" panose="0208090404030B020404" pitchFamily="18" charset="0"/>
              </a:rPr>
              <a:t>Cuál es la finalidad  de llevar una disciplina Positiva</a:t>
            </a:r>
            <a:r>
              <a:rPr lang="es-ES" sz="4000" dirty="0">
                <a:solidFill>
                  <a:schemeClr val="accent4"/>
                </a:solidFill>
                <a:latin typeface="Cooper Black" panose="0208090404030B020404" pitchFamily="18" charset="0"/>
              </a:rPr>
              <a:t>?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1FE1824C-A6CC-49C8-A4F0-D4CA8EBDD6A2}"/>
              </a:ext>
            </a:extLst>
          </p:cNvPr>
          <p:cNvSpPr/>
          <p:nvPr/>
        </p:nvSpPr>
        <p:spPr>
          <a:xfrm>
            <a:off x="1292490" y="1988840"/>
            <a:ext cx="9972600" cy="2520280"/>
          </a:xfrm>
          <a:prstGeom prst="roundRect">
            <a:avLst/>
          </a:prstGeom>
          <a:solidFill>
            <a:srgbClr val="92D050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fontAlgn="base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s-MX" sz="2400" dirty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s-MX" sz="2400" dirty="0">
                <a:solidFill>
                  <a:schemeClr val="tx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ortalecer la cercanía y la cooperación entre todos los miembros del aula. Crear un espacio en el que conjuntamente somos capaces de resolver conflictos y plantear soluciones alternativas y no centrarse en el castigo. </a:t>
            </a:r>
            <a:endParaRPr lang="es-MX" sz="1600" dirty="0">
              <a:solidFill>
                <a:schemeClr val="tx2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94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miguito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247122_TF03896101.potx" id="{54DDF90D-4D8C-4C0B-8E7A-27FE1D9E818D}" vid="{D83EF4BC-2653-47A8-9905-60BE1DC3223F}"/>
    </a:ext>
  </a:extLst>
</a:theme>
</file>

<file path=ppt/theme/theme2.xml><?xml version="1.0" encoding="utf-8"?>
<a:theme xmlns:a="http://schemas.openxmlformats.org/drawingml/2006/main" name="Tema de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ADC73D5F1E2546BAFB4FF0654E9EFE" ma:contentTypeVersion="2" ma:contentTypeDescription="Create a new document." ma:contentTypeScope="" ma:versionID="cebda5867fc7f333da0515a92ff280f2">
  <xsd:schema xmlns:xsd="http://www.w3.org/2001/XMLSchema" xmlns:xs="http://www.w3.org/2001/XMLSchema" xmlns:p="http://schemas.microsoft.com/office/2006/metadata/properties" xmlns:ns3="757359b3-8306-451a-af79-ecf5a7dc4db5" targetNamespace="http://schemas.microsoft.com/office/2006/metadata/properties" ma:root="true" ma:fieldsID="c92813e319b65a3f37d81573330b888e" ns3:_="">
    <xsd:import namespace="757359b3-8306-451a-af79-ecf5a7dc4db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7359b3-8306-451a-af79-ecf5a7dc4d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A15C6C-6BB6-4DB6-B7D6-7F14EAB2CC5C}">
  <ds:schemaRefs>
    <ds:schemaRef ds:uri="http://purl.org/dc/dcmitype/"/>
    <ds:schemaRef ds:uri="757359b3-8306-451a-af79-ecf5a7dc4db5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6AF4BC1-56A2-45DE-85EC-757C5F126D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7359b3-8306-451a-af79-ecf5a7dc4d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educativa de niños en el patio de la escuela (álbum panorámico)</Template>
  <TotalTime>647</TotalTime>
  <Words>599</Words>
  <Application>Microsoft Office PowerPoint</Application>
  <PresentationFormat>Panorámica</PresentationFormat>
  <Paragraphs>51</Paragraphs>
  <Slides>11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1" baseType="lpstr">
      <vt:lpstr>Amasis MT Pro Black</vt:lpstr>
      <vt:lpstr>Arial</vt:lpstr>
      <vt:lpstr>Calibri Light</vt:lpstr>
      <vt:lpstr>Century Gothic</vt:lpstr>
      <vt:lpstr>Cooper Black</vt:lpstr>
      <vt:lpstr>Harlow Solid Italic</vt:lpstr>
      <vt:lpstr>Lato</vt:lpstr>
      <vt:lpstr>Times New Roman</vt:lpstr>
      <vt:lpstr>Wingdings</vt:lpstr>
      <vt:lpstr>Amiguitos 16x9</vt:lpstr>
      <vt:lpstr>Disciplina Positiva </vt:lpstr>
      <vt:lpstr>Presentación de PowerPoint</vt:lpstr>
      <vt:lpstr>Presentación de PowerPoint</vt:lpstr>
      <vt:lpstr>Presentación de PowerPoint</vt:lpstr>
      <vt:lpstr>Cómo educar con firmeza y cariño</vt:lpstr>
      <vt:lpstr>Bases de la Disciplina Positiva  </vt:lpstr>
      <vt:lpstr>10 Pautas para educar con Disciplina Positiva. </vt:lpstr>
      <vt:lpstr>Presentación de PowerPoint</vt:lpstr>
      <vt:lpstr>¿Cuál es la finalidad  de llevar una disciplina Positiva?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Diseño del título</dc:title>
  <dc:creator>RAQUEL ALEJANDRO ORDOÑEZ</dc:creator>
  <cp:keywords/>
  <cp:lastModifiedBy>RAQUEL ALEJANDRO ORDOÑEZ</cp:lastModifiedBy>
  <cp:revision>20</cp:revision>
  <dcterms:created xsi:type="dcterms:W3CDTF">2021-11-22T19:51:02Z</dcterms:created>
  <dcterms:modified xsi:type="dcterms:W3CDTF">2021-11-23T06:38:17Z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0x01010036ADC73D5F1E2546BAFB4FF0654E9EFE</vt:lpwstr>
  </property>
</Properties>
</file>