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7" r:id="rId2"/>
    <p:sldId id="262" r:id="rId3"/>
  </p:sldIdLst>
  <p:sldSz cx="9144000" cy="6858000" type="screen4x3"/>
  <p:notesSz cx="7010400" cy="92964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59DD1"/>
    <a:srgbClr val="9966FF"/>
    <a:srgbClr val="9900CC"/>
    <a:srgbClr val="ED5F1F"/>
    <a:srgbClr val="E4169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816" y="12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2" tIns="46587" rIns="93172" bIns="46587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2" tIns="46587" rIns="93172" bIns="46587" rtlCol="0"/>
          <a:lstStyle>
            <a:lvl1pPr algn="r">
              <a:defRPr sz="1200"/>
            </a:lvl1pPr>
          </a:lstStyle>
          <a:p>
            <a:fld id="{9CBBDBB1-4070-4D73-B1FC-6428229F56FA}" type="datetimeFigureOut">
              <a:rPr lang="es-MX" smtClean="0"/>
              <a:pPr/>
              <a:t>01/03/2022</a:t>
            </a:fld>
            <a:endParaRPr lang="es-MX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2" tIns="46587" rIns="93172" bIns="46587" rtlCol="0" anchor="ctr"/>
          <a:lstStyle/>
          <a:p>
            <a:endParaRPr lang="es-MX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2" tIns="46587" rIns="93172" bIns="46587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2" tIns="46587" rIns="93172" bIns="46587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2" tIns="46587" rIns="93172" bIns="46587" rtlCol="0" anchor="b"/>
          <a:lstStyle>
            <a:lvl1pPr algn="r">
              <a:defRPr sz="1200"/>
            </a:lvl1pPr>
          </a:lstStyle>
          <a:p>
            <a:fld id="{4D262EF1-BF53-41D6-BA43-A11115EDF776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605616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262EF1-BF53-41D6-BA43-A11115EDF776}" type="slidenum">
              <a:rPr lang="es-MX" smtClean="0"/>
              <a:pPr/>
              <a:t>1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1734213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262EF1-BF53-41D6-BA43-A11115EDF776}" type="slidenum">
              <a:rPr lang="es-MX" smtClean="0"/>
              <a:pPr/>
              <a:t>2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821396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638C4-94EC-46A1-9634-68B6E4F15A43}" type="datetimeFigureOut">
              <a:rPr lang="es-MX" smtClean="0"/>
              <a:pPr/>
              <a:t>01/03/2022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53012-F78F-4805-8CC3-D658EE6EE2C0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638C4-94EC-46A1-9634-68B6E4F15A43}" type="datetimeFigureOut">
              <a:rPr lang="es-MX" smtClean="0"/>
              <a:pPr/>
              <a:t>01/03/2022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53012-F78F-4805-8CC3-D658EE6EE2C0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638C4-94EC-46A1-9634-68B6E4F15A43}" type="datetimeFigureOut">
              <a:rPr lang="es-MX" smtClean="0"/>
              <a:pPr/>
              <a:t>01/03/2022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53012-F78F-4805-8CC3-D658EE6EE2C0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638C4-94EC-46A1-9634-68B6E4F15A43}" type="datetimeFigureOut">
              <a:rPr lang="es-MX" smtClean="0"/>
              <a:pPr/>
              <a:t>01/03/2022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53012-F78F-4805-8CC3-D658EE6EE2C0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638C4-94EC-46A1-9634-68B6E4F15A43}" type="datetimeFigureOut">
              <a:rPr lang="es-MX" smtClean="0"/>
              <a:pPr/>
              <a:t>01/03/2022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53012-F78F-4805-8CC3-D658EE6EE2C0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638C4-94EC-46A1-9634-68B6E4F15A43}" type="datetimeFigureOut">
              <a:rPr lang="es-MX" smtClean="0"/>
              <a:pPr/>
              <a:t>01/03/2022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53012-F78F-4805-8CC3-D658EE6EE2C0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638C4-94EC-46A1-9634-68B6E4F15A43}" type="datetimeFigureOut">
              <a:rPr lang="es-MX" smtClean="0"/>
              <a:pPr/>
              <a:t>01/03/2022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53012-F78F-4805-8CC3-D658EE6EE2C0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638C4-94EC-46A1-9634-68B6E4F15A43}" type="datetimeFigureOut">
              <a:rPr lang="es-MX" smtClean="0"/>
              <a:pPr/>
              <a:t>01/03/2022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53012-F78F-4805-8CC3-D658EE6EE2C0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638C4-94EC-46A1-9634-68B6E4F15A43}" type="datetimeFigureOut">
              <a:rPr lang="es-MX" smtClean="0"/>
              <a:pPr/>
              <a:t>01/03/2022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53012-F78F-4805-8CC3-D658EE6EE2C0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638C4-94EC-46A1-9634-68B6E4F15A43}" type="datetimeFigureOut">
              <a:rPr lang="es-MX" smtClean="0"/>
              <a:pPr/>
              <a:t>01/03/2022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53012-F78F-4805-8CC3-D658EE6EE2C0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638C4-94EC-46A1-9634-68B6E4F15A43}" type="datetimeFigureOut">
              <a:rPr lang="es-MX" smtClean="0"/>
              <a:pPr/>
              <a:t>01/03/2022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53012-F78F-4805-8CC3-D658EE6EE2C0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3638C4-94EC-46A1-9634-68B6E4F15A43}" type="datetimeFigureOut">
              <a:rPr lang="es-MX" smtClean="0"/>
              <a:pPr/>
              <a:t>01/03/2022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D53012-F78F-4805-8CC3-D658EE6EE2C0}" type="slidenum">
              <a:rPr lang="es-MX" smtClean="0"/>
              <a:pPr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/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artisticLineDrawing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2279303" y="908720"/>
            <a:ext cx="4708293" cy="3990080"/>
          </a:xfrm>
          <a:prstGeom prst="rect">
            <a:avLst/>
          </a:prstGeom>
        </p:spPr>
      </p:pic>
      <p:sp>
        <p:nvSpPr>
          <p:cNvPr id="40" name="39 Pentágono"/>
          <p:cNvSpPr/>
          <p:nvPr/>
        </p:nvSpPr>
        <p:spPr>
          <a:xfrm>
            <a:off x="0" y="6309320"/>
            <a:ext cx="9144000" cy="535032"/>
          </a:xfrm>
          <a:prstGeom prst="homePlate">
            <a:avLst>
              <a:gd name="adj" fmla="val 0"/>
            </a:avLst>
          </a:prstGeom>
          <a:solidFill>
            <a:schemeClr val="tx1">
              <a:lumMod val="50000"/>
              <a:lumOff val="5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1" name="AutoShape 19" descr="http://www.seducoahuila.gob.mx/images/logos-sedu.pn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33" name="32 Pentágono"/>
          <p:cNvSpPr/>
          <p:nvPr/>
        </p:nvSpPr>
        <p:spPr>
          <a:xfrm>
            <a:off x="0" y="1153772"/>
            <a:ext cx="3779912" cy="278750"/>
          </a:xfrm>
          <a:prstGeom prst="homePlate">
            <a:avLst/>
          </a:prstGeom>
          <a:solidFill>
            <a:srgbClr val="E41691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4" name="33 Rectángulo"/>
          <p:cNvSpPr/>
          <p:nvPr/>
        </p:nvSpPr>
        <p:spPr>
          <a:xfrm>
            <a:off x="179512" y="1124744"/>
            <a:ext cx="3579634" cy="30777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es-ES" sz="1400" b="1" dirty="0" smtClean="0">
                <a:ln w="18415" cmpd="sng">
                  <a:noFill/>
                  <a:prstDash val="solid"/>
                </a:ln>
                <a:solidFill>
                  <a:schemeClr val="bg1"/>
                </a:solidFill>
              </a:rPr>
              <a:t>CRONOGRAMA DE CAPACITACIÓN 2021 -2022</a:t>
            </a:r>
          </a:p>
        </p:txBody>
      </p:sp>
      <p:graphicFrame>
        <p:nvGraphicFramePr>
          <p:cNvPr id="36" name="35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4827238"/>
              </p:ext>
            </p:extLst>
          </p:nvPr>
        </p:nvGraphicFramePr>
        <p:xfrm>
          <a:off x="103075" y="1534719"/>
          <a:ext cx="5477037" cy="4480560"/>
        </p:xfrm>
        <a:graphic>
          <a:graphicData uri="http://schemas.openxmlformats.org/drawingml/2006/table">
            <a:tbl>
              <a:tblPr/>
              <a:tblGrid>
                <a:gridCol w="168463"/>
                <a:gridCol w="483178"/>
                <a:gridCol w="1834271"/>
                <a:gridCol w="1702411"/>
                <a:gridCol w="773229"/>
                <a:gridCol w="515485"/>
              </a:tblGrid>
              <a:tr h="95962">
                <a:tc>
                  <a:txBody>
                    <a:bodyPr/>
                    <a:lstStyle/>
                    <a:p>
                      <a:pPr algn="ctr" fontAlgn="b"/>
                      <a:r>
                        <a:rPr lang="es-MX" sz="700" b="1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00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700" b="1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PERIODO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00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700" b="1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TEMA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00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700" b="1" i="0" u="none" strike="noStrike" dirty="0" smtClean="0">
                          <a:solidFill>
                            <a:srgbClr val="FFFFFF"/>
                          </a:solidFill>
                          <a:latin typeface="Calibri"/>
                        </a:rPr>
                        <a:t>PARTICIPACIÓN</a:t>
                      </a:r>
                      <a:endParaRPr lang="es-MX" sz="700" b="1" i="0" u="none" strike="noStrike" dirty="0">
                        <a:solidFill>
                          <a:srgbClr val="FFFFFF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00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700" b="1" i="0" u="none" strike="noStrike" dirty="0" smtClean="0">
                          <a:solidFill>
                            <a:srgbClr val="FFFFFF"/>
                          </a:solidFill>
                          <a:latin typeface="Calibri"/>
                        </a:rPr>
                        <a:t>NIVEL</a:t>
                      </a:r>
                      <a:endParaRPr lang="es-MX" sz="700" b="1" i="0" u="none" strike="noStrike" dirty="0">
                        <a:solidFill>
                          <a:srgbClr val="FFFFFF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00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700" b="1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IMPACTO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00CC"/>
                    </a:solidFill>
                  </a:tcPr>
                </a:tc>
              </a:tr>
              <a:tr h="287887">
                <a:tc>
                  <a:txBody>
                    <a:bodyPr/>
                    <a:lstStyle/>
                    <a:p>
                      <a:pPr algn="ctr" fontAlgn="b"/>
                      <a:r>
                        <a:rPr lang="es-MX" sz="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I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l" fontAlgn="b">
                        <a:buFont typeface="Arial" panose="020B0604020202020204" pitchFamily="34" charset="0"/>
                        <a:buNone/>
                      </a:pPr>
                      <a:r>
                        <a:rPr lang="es-MX" sz="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OCTUBRE</a:t>
                      </a:r>
                      <a:endParaRPr lang="es-MX" sz="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Derechos y Obligaciones en la educación de mis hijos desde la</a:t>
                      </a:r>
                      <a:r>
                        <a:rPr lang="es-MX" sz="700" b="0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perspectiva del marco legal (participación social, manejo y rendimiento de cuentas)</a:t>
                      </a:r>
                      <a:endParaRPr lang="es-MX" sz="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Preescolar, Primaria y</a:t>
                      </a:r>
                    </a:p>
                    <a:p>
                      <a:pPr algn="l" fontAlgn="b"/>
                      <a:r>
                        <a:rPr lang="es-MX" sz="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Secundaria</a:t>
                      </a:r>
                      <a:endParaRPr lang="es-MX" sz="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Padres de Familia</a:t>
                      </a:r>
                      <a:endParaRPr lang="es-MX" sz="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87887">
                <a:tc>
                  <a:txBody>
                    <a:bodyPr/>
                    <a:lstStyle/>
                    <a:p>
                      <a:pPr algn="ctr" fontAlgn="b"/>
                      <a:r>
                        <a:rPr lang="es-MX" sz="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II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NOVIEMBRE</a:t>
                      </a:r>
                      <a:endParaRPr lang="es-MX" sz="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Familia y escuela (perspectiva psicológica del preescolar, primaria y secundaria)</a:t>
                      </a:r>
                      <a:endParaRPr lang="es-MX" sz="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Preescolar, Primaria y</a:t>
                      </a:r>
                    </a:p>
                    <a:p>
                      <a:pPr algn="l" fontAlgn="b"/>
                      <a:r>
                        <a:rPr lang="es-MX" sz="7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Secundaria</a:t>
                      </a:r>
                      <a:endParaRPr lang="es-MX" sz="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7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Padres de Familia</a:t>
                      </a:r>
                    </a:p>
                    <a:p>
                      <a:pPr algn="l" fontAlgn="b"/>
                      <a:endParaRPr lang="es-MX" sz="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87887">
                <a:tc>
                  <a:txBody>
                    <a:bodyPr/>
                    <a:lstStyle/>
                    <a:p>
                      <a:pPr algn="ctr" fontAlgn="b"/>
                      <a:r>
                        <a:rPr lang="es-MX" sz="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III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DICIEMBRE</a:t>
                      </a:r>
                      <a:endParaRPr lang="es-MX" sz="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Disciplina Positiva</a:t>
                      </a:r>
                      <a:endParaRPr lang="es-MX" sz="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Preescolar, Primaria y</a:t>
                      </a:r>
                    </a:p>
                    <a:p>
                      <a:pPr algn="l" fontAlgn="b"/>
                      <a:r>
                        <a:rPr lang="es-MX" sz="7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Secundaria</a:t>
                      </a:r>
                      <a:endParaRPr lang="es-MX" sz="7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7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Padres de Familia</a:t>
                      </a:r>
                    </a:p>
                    <a:p>
                      <a:pPr algn="l" fontAlgn="b"/>
                      <a:endParaRPr lang="es-MX" sz="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87887">
                <a:tc rowSpan="2">
                  <a:txBody>
                    <a:bodyPr/>
                    <a:lstStyle/>
                    <a:p>
                      <a:pPr algn="ctr" fontAlgn="b"/>
                      <a:r>
                        <a:rPr lang="es-MX" sz="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IV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ENERO              </a:t>
                      </a:r>
                      <a:endParaRPr lang="es-MX" sz="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El abandono y sus consecuencias en la vida</a:t>
                      </a:r>
                      <a:endParaRPr lang="es-MX" sz="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Preescolar</a:t>
                      </a:r>
                      <a:endParaRPr lang="es-MX" sz="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7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Padres de Familia</a:t>
                      </a:r>
                    </a:p>
                    <a:p>
                      <a:pPr algn="l" fontAlgn="b"/>
                      <a:endParaRPr lang="es-MX" sz="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7887">
                <a:tc vMerge="1">
                  <a:txBody>
                    <a:bodyPr/>
                    <a:lstStyle/>
                    <a:p>
                      <a:pPr algn="ctr" fontAlgn="b"/>
                      <a:endParaRPr lang="es-MX" sz="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fontAlgn="b"/>
                      <a:endParaRPr lang="es-MX" sz="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El </a:t>
                      </a:r>
                      <a:r>
                        <a:rPr lang="es-MX" sz="700" b="0" i="0" u="none" strike="noStrike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Bullying</a:t>
                      </a:r>
                      <a:r>
                        <a:rPr lang="es-MX" sz="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un trastorno a la personalidad</a:t>
                      </a:r>
                      <a:endParaRPr lang="es-MX" sz="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Primaria  y Secundaria</a:t>
                      </a:r>
                      <a:endParaRPr lang="es-MX" sz="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7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Padres de Familia</a:t>
                      </a:r>
                    </a:p>
                    <a:p>
                      <a:pPr algn="l" fontAlgn="b"/>
                      <a:endParaRPr lang="es-MX" sz="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7887">
                <a:tc rowSpan="3">
                  <a:txBody>
                    <a:bodyPr/>
                    <a:lstStyle/>
                    <a:p>
                      <a:pPr algn="ctr" fontAlgn="b"/>
                      <a:r>
                        <a:rPr lang="es-MX" sz="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V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FEBRERO</a:t>
                      </a:r>
                      <a:endParaRPr lang="es-MX" sz="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Desarrollo evolutivo del niño entre 3 y 5 años de edad (físico, social, emocional y cognitivo)</a:t>
                      </a:r>
                      <a:endParaRPr lang="es-MX" sz="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Preescolar</a:t>
                      </a:r>
                      <a:endParaRPr lang="es-MX" sz="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7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Padres de Familia</a:t>
                      </a:r>
                    </a:p>
                    <a:p>
                      <a:pPr algn="l" fontAlgn="b"/>
                      <a:endParaRPr lang="es-MX" sz="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7887">
                <a:tc vMerge="1">
                  <a:txBody>
                    <a:bodyPr/>
                    <a:lstStyle/>
                    <a:p>
                      <a:pPr algn="ctr" fontAlgn="b"/>
                      <a:endParaRPr lang="es-MX" sz="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fontAlgn="b"/>
                      <a:endParaRPr lang="es-MX" sz="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7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Desarrollo evolutivo del niño entre 6 y 12 años de edad (físico, social, emocional y cognitivo)</a:t>
                      </a:r>
                    </a:p>
                    <a:p>
                      <a:pPr algn="l" fontAlgn="b"/>
                      <a:endParaRPr lang="es-MX" sz="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Primaria</a:t>
                      </a:r>
                      <a:endParaRPr lang="es-MX" sz="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7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Padres de Familia</a:t>
                      </a:r>
                    </a:p>
                    <a:p>
                      <a:pPr algn="l" fontAlgn="b"/>
                      <a:endParaRPr lang="es-MX" sz="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7887">
                <a:tc vMerge="1">
                  <a:txBody>
                    <a:bodyPr/>
                    <a:lstStyle/>
                    <a:p>
                      <a:pPr algn="ctr" fontAlgn="b"/>
                      <a:endParaRPr lang="es-MX" sz="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fontAlgn="b"/>
                      <a:endParaRPr lang="es-MX" sz="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7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Desarrollo evolutivo del niño entre 12</a:t>
                      </a:r>
                      <a:r>
                        <a:rPr lang="es-MX" sz="700" b="0" i="0" u="none" strike="noStrike" baseline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 </a:t>
                      </a:r>
                      <a:r>
                        <a:rPr lang="es-MX" sz="7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y 15 años de edad (físico, social, emocional y cognitivo)</a:t>
                      </a:r>
                    </a:p>
                    <a:p>
                      <a:pPr algn="l" fontAlgn="b"/>
                      <a:endParaRPr lang="es-MX" sz="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Secundaria</a:t>
                      </a:r>
                      <a:endParaRPr lang="es-MX" sz="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7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Padres de Familia</a:t>
                      </a:r>
                    </a:p>
                    <a:p>
                      <a:pPr algn="l" fontAlgn="b"/>
                      <a:endParaRPr lang="es-MX" sz="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7887">
                <a:tc>
                  <a:txBody>
                    <a:bodyPr/>
                    <a:lstStyle/>
                    <a:p>
                      <a:pPr algn="ctr" fontAlgn="b"/>
                      <a:r>
                        <a:rPr lang="es-MX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VI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MARZO</a:t>
                      </a:r>
                      <a:endParaRPr lang="es-MX" sz="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Estrategias para favorecer la lectura desde casa</a:t>
                      </a:r>
                      <a:endParaRPr lang="es-MX" sz="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Preescolar</a:t>
                      </a:r>
                      <a:endParaRPr lang="es-MX" sz="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7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Padres de Familia</a:t>
                      </a:r>
                    </a:p>
                    <a:p>
                      <a:pPr algn="l" fontAlgn="b"/>
                      <a:endParaRPr lang="es-MX" sz="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7887">
                <a:tc>
                  <a:txBody>
                    <a:bodyPr/>
                    <a:lstStyle/>
                    <a:p>
                      <a:pPr algn="ctr" fontAlgn="b"/>
                      <a:endParaRPr lang="es-MX" sz="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fontAlgn="b"/>
                      <a:endParaRPr lang="es-MX" sz="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Lectura, escritura y pensamiento matemático desde el hogar</a:t>
                      </a:r>
                      <a:endParaRPr lang="es-MX" sz="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Primaria</a:t>
                      </a:r>
                      <a:endParaRPr lang="es-MX" sz="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7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Padres de Familia</a:t>
                      </a:r>
                    </a:p>
                    <a:p>
                      <a:pPr algn="l" fontAlgn="b"/>
                      <a:endParaRPr lang="es-MX" sz="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7887">
                <a:tc>
                  <a:txBody>
                    <a:bodyPr/>
                    <a:lstStyle/>
                    <a:p>
                      <a:pPr algn="ctr" fontAlgn="b"/>
                      <a:endParaRPr lang="es-MX" sz="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fontAlgn="b"/>
                      <a:endParaRPr lang="es-MX" sz="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Como fortalecer la comunicación</a:t>
                      </a:r>
                      <a:endParaRPr lang="es-MX" sz="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Secundaria</a:t>
                      </a:r>
                      <a:endParaRPr lang="es-MX" sz="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7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Padres de Familia</a:t>
                      </a:r>
                    </a:p>
                    <a:p>
                      <a:pPr algn="l" fontAlgn="b"/>
                      <a:endParaRPr lang="es-MX" sz="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7887">
                <a:tc>
                  <a:txBody>
                    <a:bodyPr/>
                    <a:lstStyle/>
                    <a:p>
                      <a:pPr algn="ctr" fontAlgn="b"/>
                      <a:r>
                        <a:rPr lang="es-MX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VII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MAYO</a:t>
                      </a:r>
                      <a:endParaRPr lang="es-MX" sz="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Violencia Doméstica</a:t>
                      </a:r>
                      <a:endParaRPr lang="es-MX" sz="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Preescolar, Primaria y</a:t>
                      </a:r>
                    </a:p>
                    <a:p>
                      <a:pPr algn="l" fontAlgn="b"/>
                      <a:r>
                        <a:rPr lang="es-MX" sz="7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Secundaria</a:t>
                      </a:r>
                      <a:endParaRPr lang="es-MX" sz="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7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Padres de Familia</a:t>
                      </a:r>
                    </a:p>
                    <a:p>
                      <a:pPr algn="l" fontAlgn="b"/>
                      <a:endParaRPr lang="es-MX" sz="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7887">
                <a:tc>
                  <a:txBody>
                    <a:bodyPr/>
                    <a:lstStyle/>
                    <a:p>
                      <a:pPr algn="ctr" fontAlgn="b"/>
                      <a:r>
                        <a:rPr lang="es-MX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VIII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JUNIO</a:t>
                      </a:r>
                      <a:endParaRPr lang="es-MX" sz="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Cuidado de la naturaleza</a:t>
                      </a:r>
                      <a:endParaRPr lang="es-MX" sz="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Preescolar, Primaria y</a:t>
                      </a:r>
                    </a:p>
                    <a:p>
                      <a:pPr algn="l" fontAlgn="b"/>
                      <a:r>
                        <a:rPr lang="es-MX" sz="7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Secundaria</a:t>
                      </a:r>
                    </a:p>
                    <a:p>
                      <a:pPr algn="l" fontAlgn="b"/>
                      <a:endParaRPr lang="es-MX" sz="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7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Padres de Familia</a:t>
                      </a:r>
                    </a:p>
                    <a:p>
                      <a:pPr algn="l" fontAlgn="b"/>
                      <a:endParaRPr lang="es-MX" sz="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4" name="Imagen 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575" y="1"/>
            <a:ext cx="1665562" cy="1124744"/>
          </a:xfrm>
          <a:prstGeom prst="rect">
            <a:avLst/>
          </a:prstGeom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0312" y="5711337"/>
            <a:ext cx="1529411" cy="576064"/>
          </a:xfrm>
          <a:prstGeom prst="rect">
            <a:avLst/>
          </a:prstGeom>
        </p:spPr>
      </p:pic>
      <p:graphicFrame>
        <p:nvGraphicFramePr>
          <p:cNvPr id="10" name="36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7902329"/>
              </p:ext>
            </p:extLst>
          </p:nvPr>
        </p:nvGraphicFramePr>
        <p:xfrm>
          <a:off x="5945691" y="2348880"/>
          <a:ext cx="2869242" cy="2095123"/>
        </p:xfrm>
        <a:graphic>
          <a:graphicData uri="http://schemas.openxmlformats.org/drawingml/2006/table">
            <a:tbl>
              <a:tblPr/>
              <a:tblGrid>
                <a:gridCol w="335622"/>
                <a:gridCol w="388269"/>
                <a:gridCol w="513305"/>
                <a:gridCol w="348784"/>
                <a:gridCol w="401431"/>
                <a:gridCol w="401431"/>
                <a:gridCol w="480400"/>
              </a:tblGrid>
              <a:tr h="173263">
                <a:tc gridSpan="7">
                  <a:txBody>
                    <a:bodyPr/>
                    <a:lstStyle/>
                    <a:p>
                      <a:pPr algn="ctr" fontAlgn="b"/>
                      <a:r>
                        <a:rPr lang="es-MX" sz="1050" b="1" i="0" u="none" strike="noStrike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libri"/>
                        </a:rPr>
                        <a:t>SEPTIEMBRE/CONVOCATORIA</a:t>
                      </a:r>
                      <a:endParaRPr lang="es-MX" sz="1050" b="1" i="0" u="none" strike="noStrike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134327"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b="1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LUNES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00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b="1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MARTES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00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b="1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MIÉRCOLES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00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b="1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JUEVES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00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b="1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VIERNES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00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b="1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SÁBADO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00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b="1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DOMINGO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00CC"/>
                    </a:solidFill>
                  </a:tcPr>
                </a:tc>
              </a:tr>
              <a:tr h="332570">
                <a:tc>
                  <a:txBody>
                    <a:bodyPr/>
                    <a:lstStyle/>
                    <a:p>
                      <a:pPr algn="l" fontAlgn="b"/>
                      <a:r>
                        <a:rPr lang="es-MX" sz="1600" b="1" i="0" u="none" strike="noStrike" dirty="0">
                          <a:solidFill>
                            <a:srgbClr val="9966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600" b="1" i="0" u="none" strike="noStrike" dirty="0">
                          <a:solidFill>
                            <a:srgbClr val="9966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600" b="1" i="0" u="none" strike="noStrike" dirty="0" smtClean="0">
                          <a:solidFill>
                            <a:srgbClr val="9966FF"/>
                          </a:solidFill>
                          <a:latin typeface="Calibri"/>
                        </a:rPr>
                        <a:t>1</a:t>
                      </a:r>
                      <a:endParaRPr lang="es-MX" sz="1600" b="1" i="0" u="none" strike="noStrike" dirty="0">
                        <a:solidFill>
                          <a:srgbClr val="9966FF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600" b="1" i="0" u="none" strike="noStrike" dirty="0" smtClean="0">
                          <a:solidFill>
                            <a:srgbClr val="9966FF"/>
                          </a:solidFill>
                          <a:latin typeface="Calibri"/>
                        </a:rPr>
                        <a:t>2</a:t>
                      </a:r>
                      <a:endParaRPr lang="es-MX" sz="1600" b="1" i="0" u="none" strike="noStrike" dirty="0">
                        <a:solidFill>
                          <a:srgbClr val="9966FF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600" b="1" i="0" u="none" strike="noStrike" dirty="0" smtClean="0">
                          <a:solidFill>
                            <a:srgbClr val="9966FF"/>
                          </a:solidFill>
                          <a:latin typeface="Calibri"/>
                        </a:rPr>
                        <a:t>3</a:t>
                      </a:r>
                      <a:endParaRPr lang="es-MX" sz="1600" b="1" i="0" u="none" strike="noStrike" dirty="0">
                        <a:solidFill>
                          <a:srgbClr val="9966FF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600" b="0" i="0" u="none" strike="noStrike" dirty="0" smtClean="0">
                          <a:solidFill>
                            <a:srgbClr val="9966FF"/>
                          </a:solidFill>
                          <a:latin typeface="Calibri"/>
                        </a:rPr>
                        <a:t>4</a:t>
                      </a:r>
                      <a:endParaRPr lang="es-MX" sz="1600" b="0" i="0" u="none" strike="noStrike" dirty="0">
                        <a:solidFill>
                          <a:srgbClr val="9966FF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600" b="0" i="0" u="none" strike="noStrike" dirty="0" smtClean="0">
                          <a:solidFill>
                            <a:srgbClr val="9966FF"/>
                          </a:solidFill>
                          <a:latin typeface="Calibri"/>
                        </a:rPr>
                        <a:t>5</a:t>
                      </a:r>
                      <a:endParaRPr lang="es-MX" sz="1600" b="0" i="0" u="none" strike="noStrike" dirty="0">
                        <a:solidFill>
                          <a:srgbClr val="9966FF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332570">
                <a:tc>
                  <a:txBody>
                    <a:bodyPr/>
                    <a:lstStyle/>
                    <a:p>
                      <a:pPr algn="r" fontAlgn="b"/>
                      <a:r>
                        <a:rPr lang="es-MX" sz="1600" b="1" i="0" u="none" strike="noStrike" dirty="0" smtClean="0">
                          <a:solidFill>
                            <a:srgbClr val="9966FF"/>
                          </a:solidFill>
                          <a:latin typeface="Calibri"/>
                        </a:rPr>
                        <a:t>6</a:t>
                      </a:r>
                      <a:endParaRPr lang="es-MX" sz="1600" b="1" i="0" u="none" strike="noStrike" dirty="0">
                        <a:solidFill>
                          <a:srgbClr val="9966FF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600" b="1" i="0" u="none" strike="noStrike" dirty="0" smtClean="0">
                          <a:solidFill>
                            <a:srgbClr val="9966FF"/>
                          </a:solidFill>
                          <a:latin typeface="Calibri"/>
                        </a:rPr>
                        <a:t>7</a:t>
                      </a:r>
                      <a:endParaRPr lang="es-MX" sz="1600" b="1" i="0" u="none" strike="noStrike" dirty="0">
                        <a:solidFill>
                          <a:srgbClr val="9966FF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600" b="1" i="0" u="none" strike="noStrike" dirty="0" smtClean="0">
                          <a:solidFill>
                            <a:srgbClr val="9966FF"/>
                          </a:solidFill>
                          <a:latin typeface="Calibri"/>
                        </a:rPr>
                        <a:t>8</a:t>
                      </a:r>
                      <a:endParaRPr lang="es-MX" sz="1600" b="1" i="0" u="none" strike="noStrike" dirty="0">
                        <a:solidFill>
                          <a:srgbClr val="9966FF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600" b="1" i="0" u="none" strike="noStrike" dirty="0" smtClean="0">
                          <a:solidFill>
                            <a:srgbClr val="9966FF"/>
                          </a:solidFill>
                          <a:latin typeface="Calibri"/>
                        </a:rPr>
                        <a:t>9</a:t>
                      </a:r>
                      <a:endParaRPr lang="es-MX" sz="1600" b="1" i="0" u="none" strike="noStrike" dirty="0">
                        <a:solidFill>
                          <a:srgbClr val="9966FF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600" b="1" i="0" u="none" strike="noStrike" dirty="0" smtClean="0">
                          <a:solidFill>
                            <a:srgbClr val="9966FF"/>
                          </a:solidFill>
                          <a:latin typeface="Calibri"/>
                        </a:rPr>
                        <a:t>10</a:t>
                      </a:r>
                      <a:endParaRPr lang="es-MX" sz="1600" b="1" i="0" u="none" strike="noStrike" dirty="0">
                        <a:solidFill>
                          <a:srgbClr val="9966FF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600" b="0" i="0" u="none" strike="noStrike" dirty="0" smtClean="0">
                          <a:solidFill>
                            <a:srgbClr val="9966FF"/>
                          </a:solidFill>
                          <a:latin typeface="Calibri"/>
                        </a:rPr>
                        <a:t>11</a:t>
                      </a:r>
                      <a:endParaRPr lang="es-MX" sz="1600" b="0" i="0" u="none" strike="noStrike" dirty="0">
                        <a:solidFill>
                          <a:srgbClr val="9966FF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600" b="0" i="0" u="none" strike="noStrike" dirty="0" smtClean="0">
                          <a:solidFill>
                            <a:srgbClr val="9966FF"/>
                          </a:solidFill>
                          <a:latin typeface="Calibri"/>
                        </a:rPr>
                        <a:t>12</a:t>
                      </a:r>
                      <a:endParaRPr lang="es-MX" sz="1600" b="0" i="0" u="none" strike="noStrike" dirty="0">
                        <a:solidFill>
                          <a:srgbClr val="9966FF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332570">
                <a:tc>
                  <a:txBody>
                    <a:bodyPr/>
                    <a:lstStyle/>
                    <a:p>
                      <a:pPr algn="r" fontAlgn="b"/>
                      <a:r>
                        <a:rPr lang="es-MX" sz="1600" b="1" i="0" u="none" strike="noStrike" dirty="0" smtClean="0">
                          <a:solidFill>
                            <a:srgbClr val="9966FF"/>
                          </a:solidFill>
                          <a:latin typeface="Calibri"/>
                        </a:rPr>
                        <a:t>13</a:t>
                      </a:r>
                      <a:endParaRPr lang="es-MX" sz="1600" b="1" i="0" u="none" strike="noStrike" dirty="0">
                        <a:solidFill>
                          <a:srgbClr val="9966FF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600" b="1" i="0" u="none" strike="noStrike" dirty="0" smtClean="0">
                          <a:solidFill>
                            <a:srgbClr val="9966FF"/>
                          </a:solidFill>
                          <a:latin typeface="Calibri"/>
                        </a:rPr>
                        <a:t>14</a:t>
                      </a:r>
                      <a:endParaRPr lang="es-MX" sz="1600" b="1" i="0" u="none" strike="noStrike" dirty="0">
                        <a:solidFill>
                          <a:srgbClr val="9966FF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600" b="1" i="0" u="none" strike="noStrike" dirty="0" smtClean="0">
                          <a:solidFill>
                            <a:srgbClr val="9966FF"/>
                          </a:solidFill>
                          <a:latin typeface="Calibri"/>
                        </a:rPr>
                        <a:t>15</a:t>
                      </a:r>
                      <a:endParaRPr lang="es-MX" sz="1600" b="1" i="0" u="none" strike="noStrike" dirty="0">
                        <a:solidFill>
                          <a:srgbClr val="9966FF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600" b="1" i="0" u="none" strike="noStrike" dirty="0" smtClean="0">
                          <a:solidFill>
                            <a:srgbClr val="9966FF"/>
                          </a:solidFill>
                          <a:latin typeface="Calibri"/>
                        </a:rPr>
                        <a:t>16</a:t>
                      </a:r>
                      <a:endParaRPr lang="es-MX" sz="1600" b="1" i="0" u="none" strike="noStrike" dirty="0">
                        <a:solidFill>
                          <a:srgbClr val="9966FF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600" b="1" i="0" u="none" strike="noStrike" dirty="0" smtClean="0">
                          <a:solidFill>
                            <a:srgbClr val="9966FF"/>
                          </a:solidFill>
                          <a:latin typeface="Calibri"/>
                        </a:rPr>
                        <a:t>17</a:t>
                      </a:r>
                      <a:endParaRPr lang="es-MX" sz="1600" b="1" i="0" u="none" strike="noStrike" dirty="0">
                        <a:solidFill>
                          <a:srgbClr val="9966FF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600" b="0" i="0" u="none" strike="noStrike" dirty="0" smtClean="0">
                          <a:solidFill>
                            <a:srgbClr val="9966FF"/>
                          </a:solidFill>
                          <a:latin typeface="Calibri"/>
                        </a:rPr>
                        <a:t>18</a:t>
                      </a:r>
                      <a:endParaRPr lang="es-MX" sz="1600" b="0" i="0" u="none" strike="noStrike" dirty="0">
                        <a:solidFill>
                          <a:srgbClr val="9966FF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600" b="0" i="0" u="none" strike="noStrike" dirty="0" smtClean="0">
                          <a:solidFill>
                            <a:srgbClr val="9966FF"/>
                          </a:solidFill>
                          <a:latin typeface="Calibri"/>
                        </a:rPr>
                        <a:t>19</a:t>
                      </a:r>
                      <a:endParaRPr lang="es-MX" sz="1600" b="0" i="0" u="none" strike="noStrike" dirty="0">
                        <a:solidFill>
                          <a:srgbClr val="9966FF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32570">
                <a:tc>
                  <a:txBody>
                    <a:bodyPr/>
                    <a:lstStyle/>
                    <a:p>
                      <a:pPr algn="r" fontAlgn="b"/>
                      <a:r>
                        <a:rPr lang="es-MX" sz="1600" b="1" i="0" u="none" strike="noStrike" dirty="0" smtClean="0">
                          <a:solidFill>
                            <a:srgbClr val="9966FF"/>
                          </a:solidFill>
                          <a:latin typeface="Calibri"/>
                        </a:rPr>
                        <a:t>20</a:t>
                      </a:r>
                      <a:endParaRPr lang="es-MX" sz="1600" b="1" i="0" u="none" strike="noStrike" dirty="0">
                        <a:solidFill>
                          <a:srgbClr val="9966FF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600" b="1" i="0" u="none" strike="noStrike" dirty="0" smtClean="0">
                          <a:solidFill>
                            <a:srgbClr val="9966FF"/>
                          </a:solidFill>
                          <a:latin typeface="Calibri"/>
                        </a:rPr>
                        <a:t>21</a:t>
                      </a:r>
                      <a:endParaRPr lang="es-MX" sz="1600" b="1" i="0" u="none" strike="noStrike" dirty="0">
                        <a:solidFill>
                          <a:srgbClr val="9966FF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600" b="1" i="0" u="none" strike="noStrike" dirty="0" smtClean="0">
                          <a:solidFill>
                            <a:srgbClr val="9966FF"/>
                          </a:solidFill>
                          <a:latin typeface="Calibri"/>
                        </a:rPr>
                        <a:t>22</a:t>
                      </a:r>
                      <a:endParaRPr lang="es-MX" sz="1600" b="1" i="0" u="none" strike="noStrike" dirty="0">
                        <a:solidFill>
                          <a:srgbClr val="9966FF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600" b="1" i="0" u="none" strike="noStrike" dirty="0" smtClean="0">
                          <a:solidFill>
                            <a:srgbClr val="9966FF"/>
                          </a:solidFill>
                          <a:latin typeface="Calibri"/>
                        </a:rPr>
                        <a:t>23</a:t>
                      </a:r>
                      <a:endParaRPr lang="es-MX" sz="1600" b="1" i="0" u="none" strike="noStrike" dirty="0">
                        <a:solidFill>
                          <a:srgbClr val="9966FF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600" b="1" i="0" u="none" strike="noStrike" dirty="0" smtClean="0">
                          <a:solidFill>
                            <a:srgbClr val="9966FF"/>
                          </a:solidFill>
                          <a:latin typeface="Calibri"/>
                        </a:rPr>
                        <a:t>24</a:t>
                      </a:r>
                      <a:endParaRPr lang="es-MX" sz="1600" b="1" i="0" u="none" strike="noStrike" dirty="0">
                        <a:solidFill>
                          <a:srgbClr val="9966FF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600" b="0" i="0" u="none" strike="noStrike" dirty="0" smtClean="0">
                          <a:solidFill>
                            <a:srgbClr val="9966FF"/>
                          </a:solidFill>
                          <a:latin typeface="Calibri"/>
                        </a:rPr>
                        <a:t>25</a:t>
                      </a:r>
                      <a:endParaRPr lang="es-MX" sz="1600" b="0" i="0" u="none" strike="noStrike" dirty="0">
                        <a:solidFill>
                          <a:srgbClr val="9966FF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600" b="0" i="0" u="none" strike="noStrike" dirty="0" smtClean="0">
                          <a:solidFill>
                            <a:srgbClr val="9966FF"/>
                          </a:solidFill>
                          <a:latin typeface="Calibri"/>
                        </a:rPr>
                        <a:t>26</a:t>
                      </a:r>
                      <a:endParaRPr lang="es-MX" sz="1600" b="0" i="0" u="none" strike="noStrike" dirty="0">
                        <a:solidFill>
                          <a:srgbClr val="9966FF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457253">
                <a:tc>
                  <a:txBody>
                    <a:bodyPr/>
                    <a:lstStyle/>
                    <a:p>
                      <a:pPr algn="r" fontAlgn="b"/>
                      <a:r>
                        <a:rPr lang="es-MX" sz="1600" b="1" i="0" u="none" strike="noStrike" dirty="0" smtClean="0">
                          <a:solidFill>
                            <a:srgbClr val="9966FF"/>
                          </a:solidFill>
                          <a:latin typeface="Calibri"/>
                        </a:rPr>
                        <a:t>27</a:t>
                      </a:r>
                      <a:endParaRPr lang="es-MX" sz="1600" b="1" i="0" u="none" strike="noStrike" dirty="0">
                        <a:solidFill>
                          <a:srgbClr val="9966FF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600" b="1" i="0" u="none" strike="noStrike" dirty="0" smtClean="0">
                          <a:solidFill>
                            <a:srgbClr val="9966FF"/>
                          </a:solidFill>
                          <a:latin typeface="Calibri"/>
                        </a:rPr>
                        <a:t>28</a:t>
                      </a:r>
                      <a:endParaRPr lang="es-MX" sz="1600" b="1" i="0" u="none" strike="noStrike" dirty="0">
                        <a:solidFill>
                          <a:srgbClr val="9966FF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600" b="1" i="0" u="none" strike="noStrike" dirty="0" smtClean="0">
                          <a:solidFill>
                            <a:srgbClr val="9966FF"/>
                          </a:solidFill>
                          <a:latin typeface="Calibri"/>
                        </a:rPr>
                        <a:t>29</a:t>
                      </a:r>
                      <a:endParaRPr lang="es-MX" sz="1600" b="1" i="0" u="none" strike="noStrike" dirty="0">
                        <a:solidFill>
                          <a:srgbClr val="9966FF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600" b="1" i="0" u="none" strike="noStrike" dirty="0" smtClean="0">
                          <a:solidFill>
                            <a:srgbClr val="9966FF"/>
                          </a:solidFill>
                          <a:latin typeface="Calibri"/>
                        </a:rPr>
                        <a:t>30</a:t>
                      </a:r>
                      <a:endParaRPr lang="es-MX" sz="1600" b="1" i="0" u="none" strike="noStrike" dirty="0">
                        <a:solidFill>
                          <a:srgbClr val="9966FF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s-MX" sz="1600" b="1" i="0" u="none" strike="noStrike" dirty="0">
                        <a:solidFill>
                          <a:srgbClr val="9966FF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s-MX" sz="1600" b="0" i="0" u="none" strike="noStrike" dirty="0">
                        <a:solidFill>
                          <a:srgbClr val="9966FF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s-MX" sz="1600" b="0" i="0" u="none" strike="noStrike" dirty="0">
                        <a:solidFill>
                          <a:srgbClr val="9966FF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1" name="Conector 10"/>
          <p:cNvSpPr/>
          <p:nvPr/>
        </p:nvSpPr>
        <p:spPr>
          <a:xfrm>
            <a:off x="5928979" y="4772340"/>
            <a:ext cx="76439" cy="116335"/>
          </a:xfrm>
          <a:prstGeom prst="flowChartConnector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2" name="Conector 11"/>
          <p:cNvSpPr/>
          <p:nvPr/>
        </p:nvSpPr>
        <p:spPr>
          <a:xfrm>
            <a:off x="5928979" y="5085184"/>
            <a:ext cx="76439" cy="116335"/>
          </a:xfrm>
          <a:prstGeom prst="flowChartConnector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3" name="CuadroTexto 12"/>
          <p:cNvSpPr txBox="1"/>
          <p:nvPr/>
        </p:nvSpPr>
        <p:spPr>
          <a:xfrm>
            <a:off x="6005418" y="4661820"/>
            <a:ext cx="273074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dirty="0" smtClean="0"/>
              <a:t>Convocatoria</a:t>
            </a:r>
            <a:endParaRPr lang="es-MX" sz="1400" dirty="0"/>
          </a:p>
        </p:txBody>
      </p:sp>
      <p:sp>
        <p:nvSpPr>
          <p:cNvPr id="14" name="CuadroTexto 13"/>
          <p:cNvSpPr txBox="1"/>
          <p:nvPr/>
        </p:nvSpPr>
        <p:spPr>
          <a:xfrm>
            <a:off x="6058597" y="4991516"/>
            <a:ext cx="30854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dirty="0" smtClean="0"/>
              <a:t>Registro</a:t>
            </a:r>
            <a:endParaRPr lang="es-MX" sz="1400" dirty="0"/>
          </a:p>
        </p:txBody>
      </p:sp>
    </p:spTree>
    <p:extLst>
      <p:ext uri="{BB962C8B-B14F-4D97-AF65-F5344CB8AC3E}">
        <p14:creationId xmlns:p14="http://schemas.microsoft.com/office/powerpoint/2010/main" val="1317329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/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artisticLineDrawing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2279303" y="908720"/>
            <a:ext cx="4708293" cy="3990080"/>
          </a:xfrm>
          <a:prstGeom prst="rect">
            <a:avLst/>
          </a:prstGeom>
        </p:spPr>
      </p:pic>
      <p:sp>
        <p:nvSpPr>
          <p:cNvPr id="40" name="39 Pentágono"/>
          <p:cNvSpPr/>
          <p:nvPr/>
        </p:nvSpPr>
        <p:spPr>
          <a:xfrm>
            <a:off x="0" y="6237311"/>
            <a:ext cx="9144000" cy="403015"/>
          </a:xfrm>
          <a:prstGeom prst="homePlate">
            <a:avLst>
              <a:gd name="adj" fmla="val 0"/>
            </a:avLst>
          </a:prstGeom>
          <a:solidFill>
            <a:schemeClr val="tx1">
              <a:lumMod val="50000"/>
              <a:lumOff val="5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1" name="AutoShape 19" descr="http://www.seducoahuila.gob.mx/images/logos-sedu.pn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33" name="32 Pentágono"/>
          <p:cNvSpPr/>
          <p:nvPr/>
        </p:nvSpPr>
        <p:spPr>
          <a:xfrm>
            <a:off x="0" y="1153772"/>
            <a:ext cx="3635896" cy="259004"/>
          </a:xfrm>
          <a:prstGeom prst="homePlate">
            <a:avLst/>
          </a:prstGeom>
          <a:solidFill>
            <a:srgbClr val="E41691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4" name="33 Rectángulo"/>
          <p:cNvSpPr/>
          <p:nvPr/>
        </p:nvSpPr>
        <p:spPr>
          <a:xfrm>
            <a:off x="179512" y="1124744"/>
            <a:ext cx="3007170" cy="27699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es-ES" sz="1200" b="1" dirty="0" smtClean="0">
                <a:ln w="18415" cmpd="sng">
                  <a:noFill/>
                  <a:prstDash val="solid"/>
                </a:ln>
                <a:solidFill>
                  <a:schemeClr val="bg1"/>
                </a:solidFill>
              </a:rPr>
              <a:t>CRONOGRMA DE CAPACITACIÓN 2021 -2022</a:t>
            </a: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575" y="1"/>
            <a:ext cx="1665562" cy="1124744"/>
          </a:xfrm>
          <a:prstGeom prst="rect">
            <a:avLst/>
          </a:prstGeom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4" y="332657"/>
            <a:ext cx="1529411" cy="576064"/>
          </a:xfrm>
          <a:prstGeom prst="rect">
            <a:avLst/>
          </a:prstGeom>
        </p:spPr>
      </p:pic>
      <p:sp>
        <p:nvSpPr>
          <p:cNvPr id="12" name="Conector 11"/>
          <p:cNvSpPr/>
          <p:nvPr/>
        </p:nvSpPr>
        <p:spPr>
          <a:xfrm>
            <a:off x="257080" y="1628800"/>
            <a:ext cx="76439" cy="116335"/>
          </a:xfrm>
          <a:prstGeom prst="flowChartConnector">
            <a:avLst/>
          </a:prstGeom>
          <a:solidFill>
            <a:srgbClr val="F59DD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7" name="Conector 16"/>
          <p:cNvSpPr/>
          <p:nvPr/>
        </p:nvSpPr>
        <p:spPr>
          <a:xfrm>
            <a:off x="252650" y="2163249"/>
            <a:ext cx="76439" cy="116335"/>
          </a:xfrm>
          <a:prstGeom prst="flowChartConnector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8" name="Conector 17"/>
          <p:cNvSpPr/>
          <p:nvPr/>
        </p:nvSpPr>
        <p:spPr>
          <a:xfrm>
            <a:off x="252650" y="2718396"/>
            <a:ext cx="76439" cy="116335"/>
          </a:xfrm>
          <a:prstGeom prst="flowChartConnector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9" name="Conector 18"/>
          <p:cNvSpPr/>
          <p:nvPr/>
        </p:nvSpPr>
        <p:spPr>
          <a:xfrm>
            <a:off x="252650" y="3323710"/>
            <a:ext cx="76439" cy="116335"/>
          </a:xfrm>
          <a:prstGeom prst="flowChartConnector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1" name="CuadroTexto 30"/>
          <p:cNvSpPr txBox="1"/>
          <p:nvPr/>
        </p:nvSpPr>
        <p:spPr>
          <a:xfrm>
            <a:off x="329088" y="1495829"/>
            <a:ext cx="27307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dirty="0" smtClean="0"/>
              <a:t>Capacitación a docentes  y padres responsables</a:t>
            </a:r>
            <a:endParaRPr lang="es-MX" sz="1400" dirty="0"/>
          </a:p>
        </p:txBody>
      </p:sp>
      <p:sp>
        <p:nvSpPr>
          <p:cNvPr id="41" name="CuadroTexto 40"/>
          <p:cNvSpPr txBox="1"/>
          <p:nvPr/>
        </p:nvSpPr>
        <p:spPr>
          <a:xfrm>
            <a:off x="329089" y="2052729"/>
            <a:ext cx="273074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dirty="0" smtClean="0"/>
              <a:t>Estrategia de multiplicación  de familias responsables</a:t>
            </a:r>
            <a:endParaRPr lang="es-MX" sz="1400" dirty="0"/>
          </a:p>
        </p:txBody>
      </p:sp>
      <p:sp>
        <p:nvSpPr>
          <p:cNvPr id="42" name="CuadroTexto 41"/>
          <p:cNvSpPr txBox="1"/>
          <p:nvPr/>
        </p:nvSpPr>
        <p:spPr>
          <a:xfrm>
            <a:off x="334469" y="2617748"/>
            <a:ext cx="308540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dirty="0" smtClean="0"/>
              <a:t>Seguimiento, envío de evidencia por parte de  docentes</a:t>
            </a:r>
            <a:endParaRPr lang="es-MX" sz="1400" dirty="0"/>
          </a:p>
        </p:txBody>
      </p:sp>
      <p:sp>
        <p:nvSpPr>
          <p:cNvPr id="43" name="CuadroTexto 42"/>
          <p:cNvSpPr txBox="1"/>
          <p:nvPr/>
        </p:nvSpPr>
        <p:spPr>
          <a:xfrm>
            <a:off x="329089" y="3224021"/>
            <a:ext cx="194835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400" dirty="0" smtClean="0"/>
              <a:t>Análisis estadístico de la</a:t>
            </a:r>
          </a:p>
          <a:p>
            <a:r>
              <a:rPr lang="es-MX" sz="1400" dirty="0" smtClean="0"/>
              <a:t> información </a:t>
            </a:r>
            <a:endParaRPr lang="es-MX" sz="1400" dirty="0"/>
          </a:p>
        </p:txBody>
      </p:sp>
      <p:graphicFrame>
        <p:nvGraphicFramePr>
          <p:cNvPr id="22" name="38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72149507"/>
              </p:ext>
            </p:extLst>
          </p:nvPr>
        </p:nvGraphicFramePr>
        <p:xfrm>
          <a:off x="3363873" y="2019051"/>
          <a:ext cx="5113801" cy="3951523"/>
        </p:xfrm>
        <a:graphic>
          <a:graphicData uri="http://schemas.openxmlformats.org/drawingml/2006/table">
            <a:tbl>
              <a:tblPr/>
              <a:tblGrid>
                <a:gridCol w="730543"/>
                <a:gridCol w="730543"/>
                <a:gridCol w="730543"/>
                <a:gridCol w="730543"/>
                <a:gridCol w="730543"/>
                <a:gridCol w="730543"/>
                <a:gridCol w="730543"/>
              </a:tblGrid>
              <a:tr h="567014">
                <a:tc gridSpan="7">
                  <a:txBody>
                    <a:bodyPr/>
                    <a:lstStyle/>
                    <a:p>
                      <a:pPr algn="ctr" fontAlgn="b"/>
                      <a:r>
                        <a:rPr lang="es-MX" sz="1000" b="1" i="0" u="none" strike="noStrike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libri"/>
                        </a:rPr>
                        <a:t>MARZO</a:t>
                      </a:r>
                    </a:p>
                    <a:p>
                      <a:pPr algn="ctr" fontAlgn="b"/>
                      <a:r>
                        <a:rPr lang="es-MX" sz="1000" b="1" i="0" u="none" strike="noStrike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libri"/>
                        </a:rPr>
                        <a:t> Estrategias</a:t>
                      </a:r>
                      <a:r>
                        <a:rPr lang="es-MX" sz="1000" b="1" i="0" u="none" strike="noStrike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libri"/>
                        </a:rPr>
                        <a:t> para favorecer la lectura en casa</a:t>
                      </a:r>
                      <a:endParaRPr lang="es-MX" sz="1000" b="1" i="0" u="none" strike="noStrike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237116"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b="1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LUNES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00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b="1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MARTES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00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600" b="1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MIÉRCOLES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00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b="1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JUEVES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00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b="1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VIERNES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00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b="1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SÁBADO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00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600" b="1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DOMINGO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00CC"/>
                    </a:solidFill>
                  </a:tcPr>
                </a:tc>
              </a:tr>
              <a:tr h="714197">
                <a:tc>
                  <a:txBody>
                    <a:bodyPr/>
                    <a:lstStyle/>
                    <a:p>
                      <a:pPr algn="r" fontAlgn="b"/>
                      <a:endParaRPr lang="es-MX" sz="1400" b="1" i="0" u="none" strike="noStrike" dirty="0" smtClean="0">
                        <a:solidFill>
                          <a:srgbClr val="9966FF"/>
                        </a:solidFill>
                        <a:latin typeface="Calibri"/>
                      </a:endParaRPr>
                    </a:p>
                    <a:p>
                      <a:pPr algn="r" fontAlgn="b"/>
                      <a:endParaRPr lang="es-MX" sz="1200" b="1" i="0" u="none" strike="noStrike" dirty="0">
                        <a:solidFill>
                          <a:srgbClr val="9966FF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1" i="0" u="none" strike="noStrike" dirty="0" smtClean="0">
                          <a:solidFill>
                            <a:srgbClr val="9966FF"/>
                          </a:solidFill>
                          <a:latin typeface="Calibri"/>
                        </a:rPr>
                        <a:t>1</a:t>
                      </a:r>
                      <a:endParaRPr lang="es-MX" sz="1400" b="1" i="0" u="none" strike="noStrike" dirty="0">
                        <a:solidFill>
                          <a:srgbClr val="9966FF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200" b="1" i="0" u="none" strike="noStrike" dirty="0" smtClean="0">
                          <a:solidFill>
                            <a:srgbClr val="9966FF"/>
                          </a:solidFill>
                          <a:latin typeface="Calibri"/>
                        </a:rPr>
                        <a:t>12:00 a 13:30 Hs.     </a:t>
                      </a:r>
                      <a:r>
                        <a:rPr lang="es-MX" sz="1200" b="1" i="0" u="none" strike="noStrike" baseline="0" dirty="0" smtClean="0">
                          <a:solidFill>
                            <a:srgbClr val="9966FF"/>
                          </a:solidFill>
                          <a:latin typeface="Calibri"/>
                        </a:rPr>
                        <a:t>  </a:t>
                      </a:r>
                      <a:r>
                        <a:rPr lang="es-MX" sz="1200" b="1" i="0" u="none" strike="noStrike" baseline="0" dirty="0" smtClean="0">
                          <a:solidFill>
                            <a:srgbClr val="F59DD1"/>
                          </a:solidFill>
                          <a:latin typeface="Calibri"/>
                        </a:rPr>
                        <a:t>………..</a:t>
                      </a:r>
                      <a:r>
                        <a:rPr lang="es-MX" sz="1400" b="1" i="0" u="none" strike="noStrike" dirty="0" smtClean="0">
                          <a:solidFill>
                            <a:srgbClr val="9966FF"/>
                          </a:solidFill>
                          <a:latin typeface="Calibri"/>
                        </a:rPr>
                        <a:t>2</a:t>
                      </a:r>
                      <a:endParaRPr lang="es-MX" sz="1400" b="1" i="0" u="none" strike="noStrike" dirty="0">
                        <a:solidFill>
                          <a:srgbClr val="9966FF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9DD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1" i="0" u="none" strike="noStrike" dirty="0" smtClean="0">
                          <a:solidFill>
                            <a:srgbClr val="9966FF"/>
                          </a:solidFill>
                          <a:latin typeface="Calibri"/>
                        </a:rPr>
                        <a:t>3</a:t>
                      </a:r>
                      <a:endParaRPr lang="es-MX" sz="1400" b="1" i="0" u="none" strike="noStrike" dirty="0">
                        <a:solidFill>
                          <a:srgbClr val="9966FF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1" i="0" u="none" strike="noStrike" dirty="0" smtClean="0">
                          <a:solidFill>
                            <a:srgbClr val="9966FF"/>
                          </a:solidFill>
                          <a:latin typeface="Calibri"/>
                        </a:rPr>
                        <a:t>4</a:t>
                      </a:r>
                      <a:endParaRPr lang="es-MX" sz="1400" b="1" i="0" u="none" strike="noStrike" dirty="0">
                        <a:solidFill>
                          <a:srgbClr val="9966FF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1" i="0" u="none" strike="noStrike" dirty="0" smtClean="0">
                          <a:solidFill>
                            <a:srgbClr val="9966FF"/>
                          </a:solidFill>
                          <a:latin typeface="Calibri"/>
                        </a:rPr>
                        <a:t>5</a:t>
                      </a:r>
                      <a:endParaRPr lang="es-MX" sz="1400" b="1" i="0" u="none" strike="noStrike" dirty="0">
                        <a:solidFill>
                          <a:srgbClr val="9966FF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1" i="0" u="none" strike="noStrike" dirty="0" smtClean="0">
                          <a:solidFill>
                            <a:srgbClr val="9966FF"/>
                          </a:solidFill>
                          <a:latin typeface="Calibri"/>
                        </a:rPr>
                        <a:t>6</a:t>
                      </a:r>
                      <a:endParaRPr lang="es-MX" sz="1400" b="1" i="0" u="none" strike="noStrike" dirty="0">
                        <a:solidFill>
                          <a:srgbClr val="9966FF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08299"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1" i="0" u="none" strike="noStrike" dirty="0" smtClean="0">
                          <a:solidFill>
                            <a:srgbClr val="9966FF"/>
                          </a:solidFill>
                          <a:latin typeface="Calibri"/>
                        </a:rPr>
                        <a:t>7</a:t>
                      </a:r>
                      <a:endParaRPr lang="es-MX" sz="1400" b="1" i="0" u="none" strike="noStrike" dirty="0">
                        <a:solidFill>
                          <a:srgbClr val="9966FF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1" i="0" u="none" strike="noStrike" dirty="0" smtClean="0">
                          <a:solidFill>
                            <a:srgbClr val="9966FF"/>
                          </a:solidFill>
                          <a:latin typeface="Calibri"/>
                        </a:rPr>
                        <a:t>8</a:t>
                      </a:r>
                      <a:endParaRPr lang="es-MX" sz="1400" b="1" i="0" u="none" strike="noStrike" dirty="0">
                        <a:solidFill>
                          <a:srgbClr val="9966FF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1" i="0" u="none" strike="noStrike" dirty="0" smtClean="0">
                          <a:solidFill>
                            <a:srgbClr val="9966FF"/>
                          </a:solidFill>
                          <a:latin typeface="Calibri"/>
                        </a:rPr>
                        <a:t>9</a:t>
                      </a:r>
                      <a:endParaRPr lang="es-MX" sz="1400" b="1" i="0" u="none" strike="noStrike" dirty="0">
                        <a:solidFill>
                          <a:srgbClr val="9966FF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1" i="0" u="none" strike="noStrike" dirty="0" smtClean="0">
                          <a:solidFill>
                            <a:srgbClr val="9966FF"/>
                          </a:solidFill>
                          <a:latin typeface="Calibri"/>
                        </a:rPr>
                        <a:t>10</a:t>
                      </a:r>
                      <a:endParaRPr lang="es-MX" sz="1400" b="1" i="0" u="none" strike="noStrike" dirty="0">
                        <a:solidFill>
                          <a:srgbClr val="9966FF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1" i="0" u="none" strike="noStrike" dirty="0" smtClean="0">
                          <a:solidFill>
                            <a:srgbClr val="9966FF"/>
                          </a:solidFill>
                          <a:latin typeface="Calibri"/>
                        </a:rPr>
                        <a:t>11</a:t>
                      </a:r>
                      <a:endParaRPr lang="es-MX" sz="1400" b="1" i="0" u="none" strike="noStrike" dirty="0">
                        <a:solidFill>
                          <a:srgbClr val="9966FF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1" i="0" u="none" strike="noStrike" dirty="0" smtClean="0">
                          <a:solidFill>
                            <a:srgbClr val="9966FF"/>
                          </a:solidFill>
                          <a:latin typeface="Calibri"/>
                        </a:rPr>
                        <a:t>12</a:t>
                      </a:r>
                      <a:endParaRPr lang="es-MX" sz="1400" b="1" i="0" u="none" strike="noStrike" dirty="0">
                        <a:solidFill>
                          <a:srgbClr val="9966FF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1" i="0" u="none" strike="noStrike" dirty="0" smtClean="0">
                          <a:solidFill>
                            <a:srgbClr val="9966FF"/>
                          </a:solidFill>
                          <a:latin typeface="Calibri"/>
                        </a:rPr>
                        <a:t>13</a:t>
                      </a:r>
                      <a:endParaRPr lang="es-MX" sz="1400" b="1" i="0" u="none" strike="noStrike" dirty="0">
                        <a:solidFill>
                          <a:srgbClr val="9966FF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608299"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1" i="0" u="none" strike="noStrike" dirty="0" smtClean="0">
                          <a:solidFill>
                            <a:srgbClr val="9966FF"/>
                          </a:solidFill>
                          <a:latin typeface="Calibri"/>
                        </a:rPr>
                        <a:t>14</a:t>
                      </a:r>
                      <a:endParaRPr lang="es-MX" sz="1400" b="1" i="0" u="none" strike="noStrike" dirty="0">
                        <a:solidFill>
                          <a:srgbClr val="9966FF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1" i="0" u="none" strike="noStrike" dirty="0" smtClean="0">
                          <a:solidFill>
                            <a:srgbClr val="9966FF"/>
                          </a:solidFill>
                          <a:latin typeface="Calibri"/>
                        </a:rPr>
                        <a:t>15</a:t>
                      </a:r>
                      <a:endParaRPr lang="es-MX" sz="1400" b="1" i="0" u="none" strike="noStrike" dirty="0">
                        <a:solidFill>
                          <a:srgbClr val="9966FF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1" i="0" u="none" strike="noStrike" dirty="0" smtClean="0">
                          <a:solidFill>
                            <a:srgbClr val="9966FF"/>
                          </a:solidFill>
                          <a:latin typeface="Calibri"/>
                        </a:rPr>
                        <a:t>16</a:t>
                      </a:r>
                      <a:endParaRPr lang="es-MX" sz="1400" b="1" i="0" u="none" strike="noStrike" dirty="0">
                        <a:solidFill>
                          <a:srgbClr val="9966FF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1" i="0" u="none" strike="noStrike" dirty="0" smtClean="0">
                          <a:solidFill>
                            <a:srgbClr val="9966FF"/>
                          </a:solidFill>
                          <a:latin typeface="Calibri"/>
                        </a:rPr>
                        <a:t>17</a:t>
                      </a:r>
                      <a:endParaRPr lang="es-MX" sz="1400" b="1" i="0" u="none" strike="noStrike" dirty="0">
                        <a:solidFill>
                          <a:srgbClr val="9966FF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1" i="0" u="none" strike="noStrike" dirty="0" smtClean="0">
                          <a:solidFill>
                            <a:srgbClr val="9966FF"/>
                          </a:solidFill>
                          <a:latin typeface="Calibri"/>
                        </a:rPr>
                        <a:t>18</a:t>
                      </a:r>
                      <a:endParaRPr lang="es-MX" sz="1400" b="1" i="0" u="none" strike="noStrike" dirty="0">
                        <a:solidFill>
                          <a:srgbClr val="9966FF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1" i="0" u="none" strike="noStrike" dirty="0" smtClean="0">
                          <a:solidFill>
                            <a:srgbClr val="9966FF"/>
                          </a:solidFill>
                          <a:latin typeface="Calibri"/>
                        </a:rPr>
                        <a:t>19</a:t>
                      </a:r>
                      <a:endParaRPr lang="es-MX" sz="1400" b="1" i="0" u="none" strike="noStrike" dirty="0">
                        <a:solidFill>
                          <a:srgbClr val="9966FF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1" i="0" u="none" strike="noStrike" dirty="0" smtClean="0">
                          <a:solidFill>
                            <a:srgbClr val="9966FF"/>
                          </a:solidFill>
                          <a:latin typeface="Calibri"/>
                        </a:rPr>
                        <a:t>20</a:t>
                      </a:r>
                      <a:endParaRPr lang="es-MX" sz="1400" b="1" i="0" u="none" strike="noStrike" dirty="0">
                        <a:solidFill>
                          <a:srgbClr val="9966FF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608299"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1" i="0" u="none" strike="noStrike" dirty="0" smtClean="0">
                          <a:solidFill>
                            <a:srgbClr val="9966FF"/>
                          </a:solidFill>
                          <a:latin typeface="Calibri"/>
                        </a:rPr>
                        <a:t>21</a:t>
                      </a:r>
                      <a:endParaRPr lang="es-MX" sz="1400" b="1" i="0" u="none" strike="noStrike" dirty="0">
                        <a:solidFill>
                          <a:srgbClr val="9966FF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1" i="0" u="none" strike="noStrike" dirty="0" smtClean="0">
                          <a:solidFill>
                            <a:srgbClr val="9966FF"/>
                          </a:solidFill>
                          <a:latin typeface="Calibri"/>
                        </a:rPr>
                        <a:t>22</a:t>
                      </a:r>
                      <a:endParaRPr lang="es-MX" sz="1400" b="1" i="0" u="none" strike="noStrike" dirty="0">
                        <a:solidFill>
                          <a:srgbClr val="9966FF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1" i="0" u="none" strike="noStrike" dirty="0" smtClean="0">
                          <a:solidFill>
                            <a:srgbClr val="9966FF"/>
                          </a:solidFill>
                          <a:latin typeface="Calibri"/>
                        </a:rPr>
                        <a:t>23</a:t>
                      </a:r>
                      <a:endParaRPr lang="es-MX" sz="1400" b="1" i="0" u="none" strike="noStrike" dirty="0">
                        <a:solidFill>
                          <a:srgbClr val="9966FF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1" i="0" u="none" strike="noStrike" dirty="0" smtClean="0">
                          <a:solidFill>
                            <a:srgbClr val="9966FF"/>
                          </a:solidFill>
                          <a:latin typeface="Calibri"/>
                        </a:rPr>
                        <a:t>24</a:t>
                      </a:r>
                      <a:endParaRPr lang="es-MX" sz="1400" b="1" i="0" u="none" strike="noStrike" dirty="0">
                        <a:solidFill>
                          <a:srgbClr val="9966FF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1" i="0" u="none" strike="noStrike" dirty="0" smtClean="0">
                          <a:solidFill>
                            <a:srgbClr val="9966FF"/>
                          </a:solidFill>
                          <a:latin typeface="Calibri"/>
                        </a:rPr>
                        <a:t>25</a:t>
                      </a:r>
                      <a:endParaRPr lang="es-MX" sz="1400" b="1" i="0" u="none" strike="noStrike" dirty="0">
                        <a:solidFill>
                          <a:srgbClr val="9966FF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1" i="0" u="none" strike="noStrike" dirty="0" smtClean="0">
                          <a:solidFill>
                            <a:srgbClr val="9966FF"/>
                          </a:solidFill>
                          <a:latin typeface="Calibri"/>
                        </a:rPr>
                        <a:t>26</a:t>
                      </a:r>
                      <a:endParaRPr lang="es-MX" sz="1400" b="1" i="0" u="none" strike="noStrike" dirty="0">
                        <a:solidFill>
                          <a:srgbClr val="9966FF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1" i="0" u="none" strike="noStrike" dirty="0" smtClean="0">
                          <a:solidFill>
                            <a:srgbClr val="9966FF"/>
                          </a:solidFill>
                          <a:latin typeface="Calibri"/>
                        </a:rPr>
                        <a:t>27</a:t>
                      </a:r>
                      <a:endParaRPr lang="es-MX" sz="1400" b="1" i="0" u="none" strike="noStrike" dirty="0">
                        <a:solidFill>
                          <a:srgbClr val="9966FF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608299"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1" i="0" u="none" strike="noStrike" dirty="0" smtClean="0">
                          <a:solidFill>
                            <a:srgbClr val="9966FF"/>
                          </a:solidFill>
                          <a:latin typeface="Calibri"/>
                        </a:rPr>
                        <a:t>28</a:t>
                      </a:r>
                      <a:endParaRPr lang="es-MX" sz="1400" b="1" i="0" u="none" strike="noStrike" dirty="0">
                        <a:solidFill>
                          <a:srgbClr val="9966FF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1" i="0" u="none" strike="noStrike" dirty="0" smtClean="0">
                          <a:solidFill>
                            <a:srgbClr val="9966FF"/>
                          </a:solidFill>
                          <a:latin typeface="Calibri"/>
                        </a:rPr>
                        <a:t>29</a:t>
                      </a:r>
                      <a:endParaRPr lang="es-MX" sz="1400" b="1" i="0" u="none" strike="noStrike" dirty="0">
                        <a:solidFill>
                          <a:srgbClr val="9966FF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1" i="0" u="none" strike="noStrike" dirty="0" smtClean="0">
                          <a:solidFill>
                            <a:srgbClr val="9966FF"/>
                          </a:solidFill>
                          <a:latin typeface="Calibri"/>
                        </a:rPr>
                        <a:t>30</a:t>
                      </a:r>
                      <a:endParaRPr lang="es-MX" sz="1400" b="1" i="0" u="none" strike="noStrike" dirty="0">
                        <a:solidFill>
                          <a:srgbClr val="9966FF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1" i="0" u="none" strike="noStrike" dirty="0" smtClean="0">
                          <a:solidFill>
                            <a:srgbClr val="9966FF"/>
                          </a:solidFill>
                          <a:latin typeface="Calibri"/>
                        </a:rPr>
                        <a:t>31</a:t>
                      </a:r>
                      <a:endParaRPr lang="es-MX" sz="1400" b="1" i="0" u="none" strike="noStrike" dirty="0">
                        <a:solidFill>
                          <a:srgbClr val="9966FF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400" b="1" i="0" u="none" strike="noStrike" dirty="0">
                        <a:solidFill>
                          <a:srgbClr val="9966FF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400" b="1" i="0" u="none" strike="noStrike" dirty="0">
                        <a:solidFill>
                          <a:srgbClr val="9966FF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400" b="1" i="0" u="none" strike="noStrike" dirty="0">
                        <a:solidFill>
                          <a:srgbClr val="9966FF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85986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1622</TotalTime>
  <Words>370</Words>
  <Application>Microsoft Office PowerPoint</Application>
  <PresentationFormat>Presentación en pantalla (4:3)</PresentationFormat>
  <Paragraphs>157</Paragraphs>
  <Slides>2</Slides>
  <Notes>2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5" baseType="lpstr">
      <vt:lpstr>Arial</vt:lpstr>
      <vt:lpstr>Calibri</vt:lpstr>
      <vt:lpstr>Tema de Office</vt:lpstr>
      <vt:lpstr>Presentación de PowerPoint</vt:lpstr>
      <vt:lpstr>Presentación de PowerPoint</vt:lpstr>
    </vt:vector>
  </TitlesOfParts>
  <Company>Hewlett-Packard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Pipe</dc:creator>
  <cp:lastModifiedBy>Usuario</cp:lastModifiedBy>
  <cp:revision>68</cp:revision>
  <cp:lastPrinted>2021-10-08T15:36:38Z</cp:lastPrinted>
  <dcterms:created xsi:type="dcterms:W3CDTF">2014-09-29T19:47:18Z</dcterms:created>
  <dcterms:modified xsi:type="dcterms:W3CDTF">2022-03-01T16:52:35Z</dcterms:modified>
</cp:coreProperties>
</file>