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62" r:id="rId3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9DD1"/>
    <a:srgbClr val="9966FF"/>
    <a:srgbClr val="9900CC"/>
    <a:srgbClr val="ED5F1F"/>
    <a:srgbClr val="E416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1356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r">
              <a:defRPr sz="1200"/>
            </a:lvl1pPr>
          </a:lstStyle>
          <a:p>
            <a:fld id="{9CBBDBB1-4070-4D73-B1FC-6428229F56FA}" type="datetimeFigureOut">
              <a:rPr lang="es-MX" smtClean="0"/>
              <a:pPr/>
              <a:t>08/12/2021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7" rIns="93172" bIns="46587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2" tIns="46587" rIns="93172" bIns="46587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r">
              <a:defRPr sz="1200"/>
            </a:lvl1pPr>
          </a:lstStyle>
          <a:p>
            <a:fld id="{4D262EF1-BF53-41D6-BA43-A11115EDF77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0561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62EF1-BF53-41D6-BA43-A11115EDF776}" type="slidenum">
              <a:rPr lang="es-MX" smtClean="0"/>
              <a:pPr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7342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62EF1-BF53-41D6-BA43-A11115EDF776}" type="slidenum">
              <a:rPr lang="es-MX" smtClean="0"/>
              <a:pPr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139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08/12/2021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08/12/2021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08/12/2021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08/12/2021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08/12/2021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08/12/2021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08/12/2021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08/12/2021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08/12/2021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08/12/2021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08/12/2021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638C4-94EC-46A1-9634-68B6E4F15A43}" type="datetimeFigureOut">
              <a:rPr lang="es-MX" smtClean="0"/>
              <a:pPr/>
              <a:t>08/12/2021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LineDrawing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79303" y="908720"/>
            <a:ext cx="4708293" cy="3990080"/>
          </a:xfrm>
          <a:prstGeom prst="rect">
            <a:avLst/>
          </a:prstGeom>
        </p:spPr>
      </p:pic>
      <p:sp>
        <p:nvSpPr>
          <p:cNvPr id="40" name="39 Pentágono"/>
          <p:cNvSpPr/>
          <p:nvPr/>
        </p:nvSpPr>
        <p:spPr>
          <a:xfrm>
            <a:off x="0" y="6309320"/>
            <a:ext cx="9144000" cy="535032"/>
          </a:xfrm>
          <a:prstGeom prst="homePlate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AutoShape 19" descr="http://www.seducoahuila.gob.mx/images/logos-sedu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3" name="32 Pentágono"/>
          <p:cNvSpPr/>
          <p:nvPr/>
        </p:nvSpPr>
        <p:spPr>
          <a:xfrm>
            <a:off x="0" y="1153772"/>
            <a:ext cx="3779912" cy="278750"/>
          </a:xfrm>
          <a:prstGeom prst="homePlate">
            <a:avLst/>
          </a:prstGeom>
          <a:solidFill>
            <a:srgbClr val="E4169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33 Rectángulo"/>
          <p:cNvSpPr/>
          <p:nvPr/>
        </p:nvSpPr>
        <p:spPr>
          <a:xfrm>
            <a:off x="179512" y="1124744"/>
            <a:ext cx="3579634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s-ES" sz="1400" b="1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</a:rPr>
              <a:t>CRONOGRAMA DE CAPACITACIÓN 2021 -2022</a:t>
            </a:r>
          </a:p>
        </p:txBody>
      </p:sp>
      <p:graphicFrame>
        <p:nvGraphicFramePr>
          <p:cNvPr id="36" name="3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827238"/>
              </p:ext>
            </p:extLst>
          </p:nvPr>
        </p:nvGraphicFramePr>
        <p:xfrm>
          <a:off x="103075" y="1534719"/>
          <a:ext cx="5477037" cy="4480560"/>
        </p:xfrm>
        <a:graphic>
          <a:graphicData uri="http://schemas.openxmlformats.org/drawingml/2006/table">
            <a:tbl>
              <a:tblPr/>
              <a:tblGrid>
                <a:gridCol w="168463"/>
                <a:gridCol w="483178"/>
                <a:gridCol w="1834271"/>
                <a:gridCol w="1702411"/>
                <a:gridCol w="773229"/>
                <a:gridCol w="515485"/>
              </a:tblGrid>
              <a:tr h="95962"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PERIODO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TEMA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PARTICIPACIÓN</a:t>
                      </a:r>
                      <a:endParaRPr lang="es-MX" sz="7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NIVEL</a:t>
                      </a:r>
                      <a:endParaRPr lang="es-MX" sz="7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IMPACTO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</a:tr>
              <a:tr h="287887"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OCTUBRE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Derechos y Obligaciones en la educación de mis hijos desde la</a:t>
                      </a:r>
                      <a:r>
                        <a:rPr lang="es-MX" sz="7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perspectiva del marco legal (participación social, manejo y rendimiento de cuentas)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Preescolar, Primaria y</a:t>
                      </a:r>
                    </a:p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Secundaria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Padres de Familia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7887"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NOVIEMBRE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Familia y escuela (perspectiva psicológica del preescolar, primaria y secundaria)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Preescolar, Primaria y</a:t>
                      </a:r>
                    </a:p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Secundaria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7887"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III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DICIEMBRE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Disciplina Positiva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Preescolar, Primaria y</a:t>
                      </a:r>
                    </a:p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Secundaria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788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IV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ENERO              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El abandono y sus consecuencias en la vida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Preescolar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887">
                <a:tc vMerge="1">
                  <a:txBody>
                    <a:bodyPr/>
                    <a:lstStyle/>
                    <a:p>
                      <a:pPr algn="ctr" fontAlgn="b"/>
                      <a:endParaRPr lang="es-MX" sz="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El </a:t>
                      </a:r>
                      <a:r>
                        <a:rPr lang="es-MX" sz="7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Bullying</a:t>
                      </a: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un trastorno a la personalidad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Primaria  y Secundaria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887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FEBRERO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Desarrollo evolutivo del niño entre 3 y 5 años de edad (físico, social, emocional y cognitivo)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Preescolar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887">
                <a:tc vMerge="1">
                  <a:txBody>
                    <a:bodyPr/>
                    <a:lstStyle/>
                    <a:p>
                      <a:pPr algn="ctr" fontAlgn="b"/>
                      <a:endParaRPr lang="es-MX" sz="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Desarrollo evolutivo del niño entre 6 y 12 años de edad (físico, social, emocional y cognitivo)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Primaria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887">
                <a:tc vMerge="1">
                  <a:txBody>
                    <a:bodyPr/>
                    <a:lstStyle/>
                    <a:p>
                      <a:pPr algn="ctr" fontAlgn="b"/>
                      <a:endParaRPr lang="es-MX" sz="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Desarrollo evolutivo del niño entre 12</a:t>
                      </a:r>
                      <a:r>
                        <a:rPr lang="es-MX" sz="7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y 15 años de edad (físico, social, emocional y cognitivo)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Secundaria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887"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MARZO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Estrategias para favorecer la lectura desde casa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Preescolar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887">
                <a:tc>
                  <a:txBody>
                    <a:bodyPr/>
                    <a:lstStyle/>
                    <a:p>
                      <a:pPr algn="ctr" fontAlgn="b"/>
                      <a:endParaRPr lang="es-MX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Lectura, escritura y pensamiento matemático desde el hogar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Primaria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887">
                <a:tc>
                  <a:txBody>
                    <a:bodyPr/>
                    <a:lstStyle/>
                    <a:p>
                      <a:pPr algn="ctr" fontAlgn="b"/>
                      <a:endParaRPr lang="es-MX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Como fortalecer la comunicación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Secundaria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887"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MAYO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Violencia Doméstica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Preescolar, Primaria y</a:t>
                      </a:r>
                    </a:p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Secundaria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887"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VIII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JUNIO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Cuidado de la naturaleza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Preescolar, Primaria y</a:t>
                      </a:r>
                    </a:p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Secundaria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Imagen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75" y="1"/>
            <a:ext cx="1665562" cy="112474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711337"/>
            <a:ext cx="1529411" cy="576064"/>
          </a:xfrm>
          <a:prstGeom prst="rect">
            <a:avLst/>
          </a:prstGeom>
        </p:spPr>
      </p:pic>
      <p:graphicFrame>
        <p:nvGraphicFramePr>
          <p:cNvPr id="10" name="3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902329"/>
              </p:ext>
            </p:extLst>
          </p:nvPr>
        </p:nvGraphicFramePr>
        <p:xfrm>
          <a:off x="5945691" y="2348880"/>
          <a:ext cx="2869242" cy="2095123"/>
        </p:xfrm>
        <a:graphic>
          <a:graphicData uri="http://schemas.openxmlformats.org/drawingml/2006/table">
            <a:tbl>
              <a:tblPr/>
              <a:tblGrid>
                <a:gridCol w="335622"/>
                <a:gridCol w="388269"/>
                <a:gridCol w="513305"/>
                <a:gridCol w="348784"/>
                <a:gridCol w="401431"/>
                <a:gridCol w="401431"/>
                <a:gridCol w="480400"/>
              </a:tblGrid>
              <a:tr h="173263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s-MX" sz="1050" b="1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/>
                        </a:rPr>
                        <a:t>SEPTIEMBRE/CONVOCATORIA</a:t>
                      </a:r>
                      <a:endParaRPr lang="es-MX" sz="105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3432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LUNES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MARTES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MIÉRCOLES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JUEVES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VIERNES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SÁBADO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DOMINGO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</a:tr>
              <a:tr h="33257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>
                          <a:solidFill>
                            <a:srgbClr val="9966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>
                          <a:solidFill>
                            <a:srgbClr val="9966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3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4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5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32570"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6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7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8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9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10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11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12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32570"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13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14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15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16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17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18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19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2570"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20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21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22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23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24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25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26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57253"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27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28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29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30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Conector 10"/>
          <p:cNvSpPr/>
          <p:nvPr/>
        </p:nvSpPr>
        <p:spPr>
          <a:xfrm>
            <a:off x="5928979" y="4772340"/>
            <a:ext cx="76439" cy="116335"/>
          </a:xfrm>
          <a:prstGeom prst="flowChartConnector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Conector 11"/>
          <p:cNvSpPr/>
          <p:nvPr/>
        </p:nvSpPr>
        <p:spPr>
          <a:xfrm>
            <a:off x="5928979" y="5085184"/>
            <a:ext cx="76439" cy="116335"/>
          </a:xfrm>
          <a:prstGeom prst="flowChartConnector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CuadroTexto 12"/>
          <p:cNvSpPr txBox="1"/>
          <p:nvPr/>
        </p:nvSpPr>
        <p:spPr>
          <a:xfrm>
            <a:off x="6005418" y="4661820"/>
            <a:ext cx="27307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Convocatoria</a:t>
            </a:r>
            <a:endParaRPr lang="es-MX" sz="1400" dirty="0"/>
          </a:p>
        </p:txBody>
      </p:sp>
      <p:sp>
        <p:nvSpPr>
          <p:cNvPr id="14" name="CuadroTexto 13"/>
          <p:cNvSpPr txBox="1"/>
          <p:nvPr/>
        </p:nvSpPr>
        <p:spPr>
          <a:xfrm>
            <a:off x="6058597" y="4991516"/>
            <a:ext cx="30854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Registro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131732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LineDrawing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79303" y="908720"/>
            <a:ext cx="4708293" cy="3990080"/>
          </a:xfrm>
          <a:prstGeom prst="rect">
            <a:avLst/>
          </a:prstGeom>
        </p:spPr>
      </p:pic>
      <p:sp>
        <p:nvSpPr>
          <p:cNvPr id="40" name="39 Pentágono"/>
          <p:cNvSpPr/>
          <p:nvPr/>
        </p:nvSpPr>
        <p:spPr>
          <a:xfrm>
            <a:off x="0" y="6237311"/>
            <a:ext cx="9144000" cy="403015"/>
          </a:xfrm>
          <a:prstGeom prst="homePlate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AutoShape 19" descr="http://www.seducoahuila.gob.mx/images/logos-sedu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3" name="32 Pentágono"/>
          <p:cNvSpPr/>
          <p:nvPr/>
        </p:nvSpPr>
        <p:spPr>
          <a:xfrm>
            <a:off x="0" y="1153772"/>
            <a:ext cx="3635896" cy="259004"/>
          </a:xfrm>
          <a:prstGeom prst="homePlate">
            <a:avLst/>
          </a:prstGeom>
          <a:solidFill>
            <a:srgbClr val="E4169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33 Rectángulo"/>
          <p:cNvSpPr/>
          <p:nvPr/>
        </p:nvSpPr>
        <p:spPr>
          <a:xfrm>
            <a:off x="179512" y="1124744"/>
            <a:ext cx="3007170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s-ES" sz="1200" b="1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</a:rPr>
              <a:t>CRONOGRMA DE CAPACITACIÓN 2021 -2022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75" y="1"/>
            <a:ext cx="1665562" cy="112474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32657"/>
            <a:ext cx="1529411" cy="576064"/>
          </a:xfrm>
          <a:prstGeom prst="rect">
            <a:avLst/>
          </a:prstGeom>
        </p:spPr>
      </p:pic>
      <p:sp>
        <p:nvSpPr>
          <p:cNvPr id="12" name="Conector 11"/>
          <p:cNvSpPr/>
          <p:nvPr/>
        </p:nvSpPr>
        <p:spPr>
          <a:xfrm>
            <a:off x="257080" y="1628800"/>
            <a:ext cx="76439" cy="116335"/>
          </a:xfrm>
          <a:prstGeom prst="flowChartConnector">
            <a:avLst/>
          </a:prstGeom>
          <a:solidFill>
            <a:srgbClr val="F59D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Conector 16"/>
          <p:cNvSpPr/>
          <p:nvPr/>
        </p:nvSpPr>
        <p:spPr>
          <a:xfrm>
            <a:off x="252650" y="2163249"/>
            <a:ext cx="76439" cy="116335"/>
          </a:xfrm>
          <a:prstGeom prst="flowChartConnector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Conector 17"/>
          <p:cNvSpPr/>
          <p:nvPr/>
        </p:nvSpPr>
        <p:spPr>
          <a:xfrm>
            <a:off x="252650" y="2718396"/>
            <a:ext cx="76439" cy="116335"/>
          </a:xfrm>
          <a:prstGeom prst="flowChartConnector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Conector 18"/>
          <p:cNvSpPr/>
          <p:nvPr/>
        </p:nvSpPr>
        <p:spPr>
          <a:xfrm>
            <a:off x="252650" y="3323710"/>
            <a:ext cx="76439" cy="116335"/>
          </a:xfrm>
          <a:prstGeom prst="flowChartConnector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CuadroTexto 30"/>
          <p:cNvSpPr txBox="1"/>
          <p:nvPr/>
        </p:nvSpPr>
        <p:spPr>
          <a:xfrm>
            <a:off x="329088" y="1495829"/>
            <a:ext cx="2730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Capacitación a docentes  y padres responsables</a:t>
            </a:r>
            <a:endParaRPr lang="es-MX" sz="1400" dirty="0"/>
          </a:p>
        </p:txBody>
      </p:sp>
      <p:sp>
        <p:nvSpPr>
          <p:cNvPr id="41" name="CuadroTexto 40"/>
          <p:cNvSpPr txBox="1"/>
          <p:nvPr/>
        </p:nvSpPr>
        <p:spPr>
          <a:xfrm>
            <a:off x="329089" y="2052729"/>
            <a:ext cx="27307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Estrategia de multiplicación  de familias responsables</a:t>
            </a:r>
            <a:endParaRPr lang="es-MX" sz="1400" dirty="0"/>
          </a:p>
        </p:txBody>
      </p:sp>
      <p:sp>
        <p:nvSpPr>
          <p:cNvPr id="42" name="CuadroTexto 41"/>
          <p:cNvSpPr txBox="1"/>
          <p:nvPr/>
        </p:nvSpPr>
        <p:spPr>
          <a:xfrm>
            <a:off x="334469" y="2617748"/>
            <a:ext cx="30854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Seguimiento, envío de evidencia por parte de  docentes</a:t>
            </a:r>
            <a:endParaRPr lang="es-MX" sz="1400" dirty="0"/>
          </a:p>
        </p:txBody>
      </p:sp>
      <p:sp>
        <p:nvSpPr>
          <p:cNvPr id="43" name="CuadroTexto 42"/>
          <p:cNvSpPr txBox="1"/>
          <p:nvPr/>
        </p:nvSpPr>
        <p:spPr>
          <a:xfrm>
            <a:off x="329089" y="3224021"/>
            <a:ext cx="19483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Análisis estadístico de la</a:t>
            </a:r>
          </a:p>
          <a:p>
            <a:r>
              <a:rPr lang="es-MX" sz="1400" dirty="0" smtClean="0"/>
              <a:t> información </a:t>
            </a:r>
            <a:endParaRPr lang="es-MX" sz="1400" dirty="0"/>
          </a:p>
        </p:txBody>
      </p:sp>
      <p:graphicFrame>
        <p:nvGraphicFramePr>
          <p:cNvPr id="20" name="3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1894734"/>
              </p:ext>
            </p:extLst>
          </p:nvPr>
        </p:nvGraphicFramePr>
        <p:xfrm>
          <a:off x="3851920" y="1124744"/>
          <a:ext cx="4824533" cy="3357779"/>
        </p:xfrm>
        <a:graphic>
          <a:graphicData uri="http://schemas.openxmlformats.org/drawingml/2006/table">
            <a:tbl>
              <a:tblPr/>
              <a:tblGrid>
                <a:gridCol w="689219"/>
                <a:gridCol w="689219"/>
                <a:gridCol w="689219"/>
                <a:gridCol w="689219"/>
                <a:gridCol w="689219"/>
                <a:gridCol w="689219"/>
                <a:gridCol w="689219"/>
              </a:tblGrid>
              <a:tr h="478514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/>
                        </a:rPr>
                        <a:t>DICIEMBRE</a:t>
                      </a:r>
                    </a:p>
                    <a:p>
                      <a:pPr algn="ctr" fontAlgn="b"/>
                      <a:r>
                        <a:rPr lang="es-MX" sz="1400" b="1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/>
                        </a:rPr>
                        <a:t> Disciplina Positiva</a:t>
                      </a:r>
                      <a:endParaRPr lang="es-MX" sz="14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4864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LUNES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MARTES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MIÉRCOLES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JUEVES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VIERNES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SÁBADO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DOMINGO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</a:tr>
              <a:tr h="526125">
                <a:tc>
                  <a:txBody>
                    <a:bodyPr/>
                    <a:lstStyle/>
                    <a:p>
                      <a:pPr algn="r" fontAlgn="b"/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3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4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5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6125"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6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7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10:00 A.M</a:t>
                      </a:r>
                    </a:p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8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9DD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9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10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11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12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26125"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13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14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15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16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17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18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19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26125"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20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21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22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23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24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25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26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6125"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27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28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29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30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31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7371515"/>
              </p:ext>
            </p:extLst>
          </p:nvPr>
        </p:nvGraphicFramePr>
        <p:xfrm>
          <a:off x="3851920" y="4466126"/>
          <a:ext cx="4824533" cy="1195122"/>
        </p:xfrm>
        <a:graphic>
          <a:graphicData uri="http://schemas.openxmlformats.org/drawingml/2006/table">
            <a:tbl>
              <a:tblPr/>
              <a:tblGrid>
                <a:gridCol w="689219"/>
                <a:gridCol w="689219"/>
                <a:gridCol w="689219"/>
                <a:gridCol w="689219"/>
                <a:gridCol w="689219"/>
                <a:gridCol w="689219"/>
                <a:gridCol w="689219"/>
              </a:tblGrid>
              <a:tr h="185582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/>
                        </a:rPr>
                        <a:t>ENERO</a:t>
                      </a:r>
                    </a:p>
                    <a:p>
                      <a:pPr algn="ctr" fontAlgn="b"/>
                      <a:r>
                        <a:rPr lang="es-MX" sz="900" b="1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/>
                        </a:rPr>
                        <a:t> </a:t>
                      </a:r>
                      <a:endParaRPr lang="es-MX" sz="9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4387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LUNES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MARTES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MIÉRCOLES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JUEVES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VIERNES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SÁBADO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DOMINGO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</a:tr>
              <a:tr h="34560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9966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9966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600"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3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4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5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6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7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8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9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98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1628</TotalTime>
  <Words>379</Words>
  <Application>Microsoft Office PowerPoint</Application>
  <PresentationFormat>Presentación en pantalla (4:3)</PresentationFormat>
  <Paragraphs>178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de Office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Pipe</dc:creator>
  <cp:lastModifiedBy>Usuario</cp:lastModifiedBy>
  <cp:revision>69</cp:revision>
  <cp:lastPrinted>2021-10-08T15:36:38Z</cp:lastPrinted>
  <dcterms:created xsi:type="dcterms:W3CDTF">2014-09-29T19:47:18Z</dcterms:created>
  <dcterms:modified xsi:type="dcterms:W3CDTF">2021-12-08T20:45:18Z</dcterms:modified>
</cp:coreProperties>
</file>