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0C3B-0690-429F-AA66-07556CCB8E00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C66824C-2620-4758-A80C-BF98ED12ABD0}" type="slidenum">
              <a:rPr lang="en-US" smtClean="0"/>
              <a:t>‹Nº›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832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0C3B-0690-429F-AA66-07556CCB8E00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824C-2620-4758-A80C-BF98ED12ABD0}" type="slidenum">
              <a:rPr lang="en-US" smtClean="0"/>
              <a:t>‹Nº›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0949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0C3B-0690-429F-AA66-07556CCB8E00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824C-2620-4758-A80C-BF98ED12ABD0}" type="slidenum">
              <a:rPr lang="en-US" smtClean="0"/>
              <a:t>‹Nº›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6625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0C3B-0690-429F-AA66-07556CCB8E00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824C-2620-4758-A80C-BF98ED12ABD0}" type="slidenum">
              <a:rPr lang="en-US" smtClean="0"/>
              <a:t>‹Nº›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9579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0C3B-0690-429F-AA66-07556CCB8E00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824C-2620-4758-A80C-BF98ED12ABD0}" type="slidenum">
              <a:rPr lang="en-US" smtClean="0"/>
              <a:t>‹Nº›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8434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0C3B-0690-429F-AA66-07556CCB8E00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824C-2620-4758-A80C-BF98ED12ABD0}" type="slidenum">
              <a:rPr lang="en-US" smtClean="0"/>
              <a:t>‹Nº›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480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0C3B-0690-429F-AA66-07556CCB8E00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824C-2620-4758-A80C-BF98ED12ABD0}" type="slidenum">
              <a:rPr lang="en-US" smtClean="0"/>
              <a:t>‹Nº›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746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0C3B-0690-429F-AA66-07556CCB8E00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824C-2620-4758-A80C-BF98ED12ABD0}" type="slidenum">
              <a:rPr lang="en-US" smtClean="0"/>
              <a:t>‹Nº›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928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0C3B-0690-429F-AA66-07556CCB8E00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824C-2620-4758-A80C-BF98ED12AB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86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0C3B-0690-429F-AA66-07556CCB8E00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824C-2620-4758-A80C-BF98ED12ABD0}" type="slidenum">
              <a:rPr lang="en-US" smtClean="0"/>
              <a:t>‹Nº›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053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2570C3B-0690-429F-AA66-07556CCB8E00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824C-2620-4758-A80C-BF98ED12ABD0}" type="slidenum">
              <a:rPr lang="en-US" smtClean="0"/>
              <a:t>‹Nº›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388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70C3B-0690-429F-AA66-07556CCB8E00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C66824C-2620-4758-A80C-BF98ED12ABD0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1803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Estructura de Educación física en las regiones.</a:t>
            </a:r>
            <a:endParaRPr lang="en-U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2083" y="105645"/>
            <a:ext cx="1154108" cy="131129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00000000-0008-0000-0100-00000500000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6" t="5701" r="59652" b="78015"/>
          <a:stretch/>
        </p:blipFill>
        <p:spPr>
          <a:xfrm>
            <a:off x="197649" y="105646"/>
            <a:ext cx="2220129" cy="1491926"/>
          </a:xfrm>
          <a:prstGeom prst="snip2DiagRect">
            <a:avLst/>
          </a:prstGeom>
        </p:spPr>
      </p:pic>
    </p:spTree>
    <p:extLst>
      <p:ext uri="{BB962C8B-B14F-4D97-AF65-F5344CB8AC3E}">
        <p14:creationId xmlns:p14="http://schemas.microsoft.com/office/powerpoint/2010/main" val="2523746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Región sur</a:t>
            </a:r>
            <a:endParaRPr lang="en-U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339575"/>
              </p:ext>
            </p:extLst>
          </p:nvPr>
        </p:nvGraphicFramePr>
        <p:xfrm>
          <a:off x="-1" y="2128052"/>
          <a:ext cx="12191999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4911">
                  <a:extLst>
                    <a:ext uri="{9D8B030D-6E8A-4147-A177-3AD203B41FA5}">
                      <a16:colId xmlns:a16="http://schemas.microsoft.com/office/drawing/2014/main" val="783870525"/>
                    </a:ext>
                  </a:extLst>
                </a:gridCol>
                <a:gridCol w="922940">
                  <a:extLst>
                    <a:ext uri="{9D8B030D-6E8A-4147-A177-3AD203B41FA5}">
                      <a16:colId xmlns:a16="http://schemas.microsoft.com/office/drawing/2014/main" val="316499376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404222485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502222379"/>
                    </a:ext>
                  </a:extLst>
                </a:gridCol>
                <a:gridCol w="3616330">
                  <a:extLst>
                    <a:ext uri="{9D8B030D-6E8A-4147-A177-3AD203B41FA5}">
                      <a16:colId xmlns:a16="http://schemas.microsoft.com/office/drawing/2014/main" val="1618689498"/>
                    </a:ext>
                  </a:extLst>
                </a:gridCol>
                <a:gridCol w="1582734">
                  <a:extLst>
                    <a:ext uri="{9D8B030D-6E8A-4147-A177-3AD203B41FA5}">
                      <a16:colId xmlns:a16="http://schemas.microsoft.com/office/drawing/2014/main" val="4293351112"/>
                    </a:ext>
                  </a:extLst>
                </a:gridCol>
                <a:gridCol w="1582734">
                  <a:extLst>
                    <a:ext uri="{9D8B030D-6E8A-4147-A177-3AD203B41FA5}">
                      <a16:colId xmlns:a16="http://schemas.microsoft.com/office/drawing/2014/main" val="3774590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Sost</a:t>
                      </a:r>
                      <a:r>
                        <a:rPr lang="es-ES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Sup</a:t>
                      </a:r>
                      <a:r>
                        <a:rPr lang="es-E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C.C.T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Municipio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Nombre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Función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Celular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05FZF0001R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Saltillo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Apolinar</a:t>
                      </a:r>
                      <a:r>
                        <a:rPr lang="en-US" dirty="0" smtClean="0"/>
                        <a:t> Valdez Lopez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Supervisor.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8441740525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5624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05FZF0002Q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Saltillo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Hortensia Isabel Araiza</a:t>
                      </a:r>
                      <a:r>
                        <a:rPr lang="es-ES" baseline="0" dirty="0" smtClean="0"/>
                        <a:t> Ruiz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Supervisora.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8441225797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548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05FZF0002Q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Saltillo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Dolores del Carmen Segura</a:t>
                      </a:r>
                      <a:r>
                        <a:rPr lang="es-ES" baseline="0" dirty="0" smtClean="0"/>
                        <a:t> Salazar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A.T.P.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8441228235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1331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05FZF0003P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Saltillo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Juan Antonio</a:t>
                      </a:r>
                      <a:r>
                        <a:rPr lang="es-ES" baseline="0" dirty="0" smtClean="0"/>
                        <a:t> Estrada Gaytán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Supervisor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8441767505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470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05FZF0004O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Ramos Arizpe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Encarnación</a:t>
                      </a:r>
                      <a:r>
                        <a:rPr lang="es-ES" baseline="0" dirty="0" smtClean="0"/>
                        <a:t> García Treviño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Supervisor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8444805583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930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05FZF0004O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Ramos Arizpe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Gerardo de Jesús Ramos Rodríguez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A.T.P.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8442980077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637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05FZF0004O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Ramos Arizpe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Norma López Barrón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A.T.P.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8441211629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50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Federal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05FZF0005N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General</a:t>
                      </a:r>
                      <a:r>
                        <a:rPr lang="es-ES" baseline="0" dirty="0" smtClean="0"/>
                        <a:t> Cepeda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Leopoldo </a:t>
                      </a:r>
                      <a:r>
                        <a:rPr lang="es-ES" dirty="0" err="1" smtClean="0"/>
                        <a:t>Leza</a:t>
                      </a:r>
                      <a:r>
                        <a:rPr lang="es-ES" dirty="0" smtClean="0"/>
                        <a:t> Pedroza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Supervisor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8442270170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7207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05FZF0006M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Saltillo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Eleazar Oviedo Ramos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Supervisor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8441983450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514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Federal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05FZF0006M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Saltillo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Katy Alejandra García Lucio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A.T.P.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8442903093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93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9200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Región sur</a:t>
            </a:r>
            <a:endParaRPr lang="en-U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181817"/>
              </p:ext>
            </p:extLst>
          </p:nvPr>
        </p:nvGraphicFramePr>
        <p:xfrm>
          <a:off x="-1" y="2128052"/>
          <a:ext cx="12191999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4911">
                  <a:extLst>
                    <a:ext uri="{9D8B030D-6E8A-4147-A177-3AD203B41FA5}">
                      <a16:colId xmlns:a16="http://schemas.microsoft.com/office/drawing/2014/main" val="783870525"/>
                    </a:ext>
                  </a:extLst>
                </a:gridCol>
                <a:gridCol w="922940">
                  <a:extLst>
                    <a:ext uri="{9D8B030D-6E8A-4147-A177-3AD203B41FA5}">
                      <a16:colId xmlns:a16="http://schemas.microsoft.com/office/drawing/2014/main" val="316499376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404222485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502222379"/>
                    </a:ext>
                  </a:extLst>
                </a:gridCol>
                <a:gridCol w="3616330">
                  <a:extLst>
                    <a:ext uri="{9D8B030D-6E8A-4147-A177-3AD203B41FA5}">
                      <a16:colId xmlns:a16="http://schemas.microsoft.com/office/drawing/2014/main" val="1618689498"/>
                    </a:ext>
                  </a:extLst>
                </a:gridCol>
                <a:gridCol w="1582734">
                  <a:extLst>
                    <a:ext uri="{9D8B030D-6E8A-4147-A177-3AD203B41FA5}">
                      <a16:colId xmlns:a16="http://schemas.microsoft.com/office/drawing/2014/main" val="4293351112"/>
                    </a:ext>
                  </a:extLst>
                </a:gridCol>
                <a:gridCol w="1582734">
                  <a:extLst>
                    <a:ext uri="{9D8B030D-6E8A-4147-A177-3AD203B41FA5}">
                      <a16:colId xmlns:a16="http://schemas.microsoft.com/office/drawing/2014/main" val="3774590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Sost</a:t>
                      </a:r>
                      <a:r>
                        <a:rPr lang="es-E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Sup</a:t>
                      </a:r>
                      <a:r>
                        <a:rPr lang="es-E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C.C.T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Municipio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Nombre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Función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Celular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05FZF0014V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Saltillo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Enrique Moreno Cruz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Supervisor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8441050268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5624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05FZF0031L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Parras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Oscar Doroteo</a:t>
                      </a:r>
                      <a:r>
                        <a:rPr lang="es-ES" baseline="0" dirty="0" smtClean="0"/>
                        <a:t> González Soria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Supervisor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8421156428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548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05FZF0032K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Saltillo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Elsa Gabriela Sánchez Flores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Supervisor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8441603527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133143"/>
                  </a:ext>
                </a:extLst>
              </a:tr>
              <a:tr h="350988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05FZF0032K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Saltillo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Ofelia Alemán Granados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A.T.P.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8446086952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470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05FZF0033J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Ramos Arizpe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Raúl Acosta</a:t>
                      </a:r>
                      <a:r>
                        <a:rPr lang="es-ES" baseline="0" dirty="0" smtClean="0"/>
                        <a:t> Guillén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Supervisor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8441601118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930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05FZF0033J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Ramos Arizpe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María Teresa Palacios López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A.T.P.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8444552880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637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05FZF0034I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Ramos Arizpe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Raúl</a:t>
                      </a:r>
                      <a:r>
                        <a:rPr lang="es-ES" baseline="0" dirty="0" smtClean="0"/>
                        <a:t> Rodríguez González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Supervisor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8448790177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50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4885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Región sur</a:t>
            </a:r>
            <a:endParaRPr lang="en-U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615844"/>
              </p:ext>
            </p:extLst>
          </p:nvPr>
        </p:nvGraphicFramePr>
        <p:xfrm>
          <a:off x="-1" y="2128052"/>
          <a:ext cx="12191999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4911">
                  <a:extLst>
                    <a:ext uri="{9D8B030D-6E8A-4147-A177-3AD203B41FA5}">
                      <a16:colId xmlns:a16="http://schemas.microsoft.com/office/drawing/2014/main" val="783870525"/>
                    </a:ext>
                  </a:extLst>
                </a:gridCol>
                <a:gridCol w="922940">
                  <a:extLst>
                    <a:ext uri="{9D8B030D-6E8A-4147-A177-3AD203B41FA5}">
                      <a16:colId xmlns:a16="http://schemas.microsoft.com/office/drawing/2014/main" val="316499376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404222485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502222379"/>
                    </a:ext>
                  </a:extLst>
                </a:gridCol>
                <a:gridCol w="3616330">
                  <a:extLst>
                    <a:ext uri="{9D8B030D-6E8A-4147-A177-3AD203B41FA5}">
                      <a16:colId xmlns:a16="http://schemas.microsoft.com/office/drawing/2014/main" val="1618689498"/>
                    </a:ext>
                  </a:extLst>
                </a:gridCol>
                <a:gridCol w="1582734">
                  <a:extLst>
                    <a:ext uri="{9D8B030D-6E8A-4147-A177-3AD203B41FA5}">
                      <a16:colId xmlns:a16="http://schemas.microsoft.com/office/drawing/2014/main" val="4293351112"/>
                    </a:ext>
                  </a:extLst>
                </a:gridCol>
                <a:gridCol w="1582734">
                  <a:extLst>
                    <a:ext uri="{9D8B030D-6E8A-4147-A177-3AD203B41FA5}">
                      <a16:colId xmlns:a16="http://schemas.microsoft.com/office/drawing/2014/main" val="3774590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Sost</a:t>
                      </a:r>
                      <a:r>
                        <a:rPr lang="es-E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Sup</a:t>
                      </a:r>
                      <a:r>
                        <a:rPr lang="es-E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C.C.T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Municipio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Nombre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Función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Celular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Estatal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05FZF0023C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Saltillo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María de Lourdes Calvillo Cortez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Supervisora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84414002625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5624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Estatal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05FZF0023C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Saltillo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Juan Antonio</a:t>
                      </a:r>
                      <a:r>
                        <a:rPr lang="es-ES" baseline="0" dirty="0" smtClean="0"/>
                        <a:t> Alvarado </a:t>
                      </a:r>
                      <a:r>
                        <a:rPr lang="es-ES" baseline="0" dirty="0" err="1" smtClean="0"/>
                        <a:t>Siller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A.T.P.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8448797667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548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Estatal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05FZF0023C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Saltillo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Otoniel Barragán Paramo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A.T.P.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8441339467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133143"/>
                  </a:ext>
                </a:extLst>
              </a:tr>
              <a:tr h="350988">
                <a:tc>
                  <a:txBody>
                    <a:bodyPr/>
                    <a:lstStyle/>
                    <a:p>
                      <a:r>
                        <a:rPr lang="es-ES" dirty="0" smtClean="0"/>
                        <a:t>Estatal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05FZF0029X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Saltillo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Gustavo Alfonso Espinoza </a:t>
                      </a:r>
                      <a:r>
                        <a:rPr lang="es-ES" dirty="0" err="1" smtClean="0"/>
                        <a:t>Martinez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Supervisora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8443571775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470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Estatal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05FZF0029X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Saltillo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Pedro Luis Osuna Medina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A.T.P.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8442013307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930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Estatal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05FZF0029X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Saltillo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Jaime Ponce Granados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A.T.P.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8441224416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637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288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Región centro</a:t>
            </a:r>
            <a:endParaRPr lang="en-U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756175"/>
              </p:ext>
            </p:extLst>
          </p:nvPr>
        </p:nvGraphicFramePr>
        <p:xfrm>
          <a:off x="-1" y="2128052"/>
          <a:ext cx="12191999" cy="397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4911">
                  <a:extLst>
                    <a:ext uri="{9D8B030D-6E8A-4147-A177-3AD203B41FA5}">
                      <a16:colId xmlns:a16="http://schemas.microsoft.com/office/drawing/2014/main" val="783870525"/>
                    </a:ext>
                  </a:extLst>
                </a:gridCol>
                <a:gridCol w="922940">
                  <a:extLst>
                    <a:ext uri="{9D8B030D-6E8A-4147-A177-3AD203B41FA5}">
                      <a16:colId xmlns:a16="http://schemas.microsoft.com/office/drawing/2014/main" val="316499376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404222485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502222379"/>
                    </a:ext>
                  </a:extLst>
                </a:gridCol>
                <a:gridCol w="3616330">
                  <a:extLst>
                    <a:ext uri="{9D8B030D-6E8A-4147-A177-3AD203B41FA5}">
                      <a16:colId xmlns:a16="http://schemas.microsoft.com/office/drawing/2014/main" val="1618689498"/>
                    </a:ext>
                  </a:extLst>
                </a:gridCol>
                <a:gridCol w="1582734">
                  <a:extLst>
                    <a:ext uri="{9D8B030D-6E8A-4147-A177-3AD203B41FA5}">
                      <a16:colId xmlns:a16="http://schemas.microsoft.com/office/drawing/2014/main" val="4293351112"/>
                    </a:ext>
                  </a:extLst>
                </a:gridCol>
                <a:gridCol w="1582734">
                  <a:extLst>
                    <a:ext uri="{9D8B030D-6E8A-4147-A177-3AD203B41FA5}">
                      <a16:colId xmlns:a16="http://schemas.microsoft.com/office/drawing/2014/main" val="3774590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Sost</a:t>
                      </a:r>
                      <a:r>
                        <a:rPr lang="es-E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Sup</a:t>
                      </a:r>
                      <a:r>
                        <a:rPr lang="es-E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C.C.T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Municipio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Nombre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Función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Celular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05FFS0008A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Monclova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Mario Rodríguez Martínez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Coordinador Regional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8661358266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5624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05FZF0015U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Monclova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Arturo García</a:t>
                      </a:r>
                      <a:r>
                        <a:rPr lang="es-ES" baseline="0" dirty="0" smtClean="0"/>
                        <a:t> Velasco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Supervisor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8666324314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548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05FZF0015U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Monclova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Jorge Antonio Ríos Pompa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A.T.P.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8661451988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133143"/>
                  </a:ext>
                </a:extLst>
              </a:tr>
              <a:tr h="350988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05FZF0016T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Monclova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Lucia de Jesús Alvarado Canche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Supervisora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8661313009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470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05FZF0017S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Frontera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Jesús Humberto Riojas Serna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Supervisor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8661317920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930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05FZF0018R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San buena Ventura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Edith Miranda Palacios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Encargada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8661317920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637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05FZF0019Q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Cuatro Ciénegas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Samuel </a:t>
                      </a:r>
                      <a:r>
                        <a:rPr lang="es-ES" dirty="0" err="1" smtClean="0"/>
                        <a:t>Huitrón</a:t>
                      </a:r>
                      <a:r>
                        <a:rPr lang="es-ES" dirty="0" smtClean="0"/>
                        <a:t> Ramírez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Supervisor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8717276025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50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Estatal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05FZF0026Z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Monclova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Raúl Peñaloza Cisneros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Supervisor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8721025965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7207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Estatal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05FZF0026Z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Monclova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David Corona Valdez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A.T.P.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8661116322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514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6197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Región Carbonífera</a:t>
            </a:r>
            <a:endParaRPr lang="en-U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810917"/>
              </p:ext>
            </p:extLst>
          </p:nvPr>
        </p:nvGraphicFramePr>
        <p:xfrm>
          <a:off x="-1" y="2128052"/>
          <a:ext cx="12191999" cy="248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4911">
                  <a:extLst>
                    <a:ext uri="{9D8B030D-6E8A-4147-A177-3AD203B41FA5}">
                      <a16:colId xmlns:a16="http://schemas.microsoft.com/office/drawing/2014/main" val="783870525"/>
                    </a:ext>
                  </a:extLst>
                </a:gridCol>
                <a:gridCol w="922940">
                  <a:extLst>
                    <a:ext uri="{9D8B030D-6E8A-4147-A177-3AD203B41FA5}">
                      <a16:colId xmlns:a16="http://schemas.microsoft.com/office/drawing/2014/main" val="316499376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404222485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502222379"/>
                    </a:ext>
                  </a:extLst>
                </a:gridCol>
                <a:gridCol w="4073530">
                  <a:extLst>
                    <a:ext uri="{9D8B030D-6E8A-4147-A177-3AD203B41FA5}">
                      <a16:colId xmlns:a16="http://schemas.microsoft.com/office/drawing/2014/main" val="1618689498"/>
                    </a:ext>
                  </a:extLst>
                </a:gridCol>
                <a:gridCol w="1582734">
                  <a:extLst>
                    <a:ext uri="{9D8B030D-6E8A-4147-A177-3AD203B41FA5}">
                      <a16:colId xmlns:a16="http://schemas.microsoft.com/office/drawing/2014/main" val="4293351112"/>
                    </a:ext>
                  </a:extLst>
                </a:gridCol>
                <a:gridCol w="1582734">
                  <a:extLst>
                    <a:ext uri="{9D8B030D-6E8A-4147-A177-3AD203B41FA5}">
                      <a16:colId xmlns:a16="http://schemas.microsoft.com/office/drawing/2014/main" val="3774590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Sost</a:t>
                      </a:r>
                      <a:r>
                        <a:rPr lang="es-E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Sup</a:t>
                      </a:r>
                      <a:r>
                        <a:rPr lang="es-E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C.C.T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Municipio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Nombre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Función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Celular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05FFS0006C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Múzquiz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Urbano Flores Rodríguez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Coordinador</a:t>
                      </a:r>
                      <a:r>
                        <a:rPr lang="es-ES" baseline="0" dirty="0" smtClean="0"/>
                        <a:t> Regional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8641006110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5624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05FFS0006C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Múzquiz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Jaime Vela Muñoz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A.T.P.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8646178876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548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05FFS0006C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Múzquiz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Roberto Armando Rodríguez Elizondo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A.T.P.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8646171318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133143"/>
                  </a:ext>
                </a:extLst>
              </a:tr>
              <a:tr h="350988">
                <a:tc>
                  <a:txBody>
                    <a:bodyPr/>
                    <a:lstStyle/>
                    <a:p>
                      <a:r>
                        <a:rPr lang="es-ES" dirty="0" smtClean="0"/>
                        <a:t>Estatal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05FZF0027Z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Sabinas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Miguel Rolando Salas Torres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Supervisor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8661169412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470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Estatal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05FZF0027Z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Sabinas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César Alfredo González Gámez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A.T.P.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8641064081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930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5175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Región Norte</a:t>
            </a:r>
            <a:endParaRPr lang="en-U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429361"/>
              </p:ext>
            </p:extLst>
          </p:nvPr>
        </p:nvGraphicFramePr>
        <p:xfrm>
          <a:off x="-1" y="2128052"/>
          <a:ext cx="12191999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4911">
                  <a:extLst>
                    <a:ext uri="{9D8B030D-6E8A-4147-A177-3AD203B41FA5}">
                      <a16:colId xmlns:a16="http://schemas.microsoft.com/office/drawing/2014/main" val="783870525"/>
                    </a:ext>
                  </a:extLst>
                </a:gridCol>
                <a:gridCol w="922940">
                  <a:extLst>
                    <a:ext uri="{9D8B030D-6E8A-4147-A177-3AD203B41FA5}">
                      <a16:colId xmlns:a16="http://schemas.microsoft.com/office/drawing/2014/main" val="316499376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404222485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502222379"/>
                    </a:ext>
                  </a:extLst>
                </a:gridCol>
                <a:gridCol w="3616330">
                  <a:extLst>
                    <a:ext uri="{9D8B030D-6E8A-4147-A177-3AD203B41FA5}">
                      <a16:colId xmlns:a16="http://schemas.microsoft.com/office/drawing/2014/main" val="1618689498"/>
                    </a:ext>
                  </a:extLst>
                </a:gridCol>
                <a:gridCol w="1582734">
                  <a:extLst>
                    <a:ext uri="{9D8B030D-6E8A-4147-A177-3AD203B41FA5}">
                      <a16:colId xmlns:a16="http://schemas.microsoft.com/office/drawing/2014/main" val="4293351112"/>
                    </a:ext>
                  </a:extLst>
                </a:gridCol>
                <a:gridCol w="1582734">
                  <a:extLst>
                    <a:ext uri="{9D8B030D-6E8A-4147-A177-3AD203B41FA5}">
                      <a16:colId xmlns:a16="http://schemas.microsoft.com/office/drawing/2014/main" val="3774590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Sost</a:t>
                      </a:r>
                      <a:r>
                        <a:rPr lang="es-E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Sup</a:t>
                      </a:r>
                      <a:r>
                        <a:rPr lang="es-E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C.C.T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Municipio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Nombre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Función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Celular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05FFS0009Z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Piedras Negras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Carlos </a:t>
                      </a:r>
                      <a:r>
                        <a:rPr lang="es-ES" dirty="0" err="1" smtClean="0"/>
                        <a:t>Gone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Pazzi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mtClean="0"/>
                        <a:t>Coordinador </a:t>
                      </a:r>
                      <a:r>
                        <a:rPr lang="es-ES" dirty="0" smtClean="0"/>
                        <a:t>Regional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8781091806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5624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401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05FZF0020F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Piedras Negras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Sandra Luz Guerrero </a:t>
                      </a:r>
                      <a:r>
                        <a:rPr lang="es-ES" dirty="0" err="1" smtClean="0"/>
                        <a:t>Güemez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Supervisor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8787824719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548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402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05FZF0021E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Allende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Atiende el coordinador regional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133143"/>
                  </a:ext>
                </a:extLst>
              </a:tr>
              <a:tr h="350988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403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05FZF0022D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Acuña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Juan Pacheco Solís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Supervisor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8777880250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470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403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05FZF0022D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Acuña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Juan de Jesús Cárcamo Rodríguez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A.T.P.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8771160373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930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Estatal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401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05FZF0028Y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Piedras Negras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José Damián Duran González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Encargado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8787024621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637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Estatal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401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05FZF0028Y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Piedras Negras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María Cristina Luna Flores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A.T.P.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8787909447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50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084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Región Laguna</a:t>
            </a:r>
            <a:endParaRPr lang="en-U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305246"/>
              </p:ext>
            </p:extLst>
          </p:nvPr>
        </p:nvGraphicFramePr>
        <p:xfrm>
          <a:off x="-1" y="2128052"/>
          <a:ext cx="12191999" cy="360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4911">
                  <a:extLst>
                    <a:ext uri="{9D8B030D-6E8A-4147-A177-3AD203B41FA5}">
                      <a16:colId xmlns:a16="http://schemas.microsoft.com/office/drawing/2014/main" val="783870525"/>
                    </a:ext>
                  </a:extLst>
                </a:gridCol>
                <a:gridCol w="922940">
                  <a:extLst>
                    <a:ext uri="{9D8B030D-6E8A-4147-A177-3AD203B41FA5}">
                      <a16:colId xmlns:a16="http://schemas.microsoft.com/office/drawing/2014/main" val="316499376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404222485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2502222379"/>
                    </a:ext>
                  </a:extLst>
                </a:gridCol>
                <a:gridCol w="3330580">
                  <a:extLst>
                    <a:ext uri="{9D8B030D-6E8A-4147-A177-3AD203B41FA5}">
                      <a16:colId xmlns:a16="http://schemas.microsoft.com/office/drawing/2014/main" val="1618689498"/>
                    </a:ext>
                  </a:extLst>
                </a:gridCol>
                <a:gridCol w="1582734">
                  <a:extLst>
                    <a:ext uri="{9D8B030D-6E8A-4147-A177-3AD203B41FA5}">
                      <a16:colId xmlns:a16="http://schemas.microsoft.com/office/drawing/2014/main" val="4293351112"/>
                    </a:ext>
                  </a:extLst>
                </a:gridCol>
                <a:gridCol w="1582734">
                  <a:extLst>
                    <a:ext uri="{9D8B030D-6E8A-4147-A177-3AD203B41FA5}">
                      <a16:colId xmlns:a16="http://schemas.microsoft.com/office/drawing/2014/main" val="3774590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Sost</a:t>
                      </a:r>
                      <a:r>
                        <a:rPr lang="es-E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Sup</a:t>
                      </a:r>
                      <a:r>
                        <a:rPr lang="es-E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C.C.T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Municipio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Nombre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Función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Celular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05FFS0007B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Torreón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José Emilio Ramírez Zamora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Coordinador Regional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87124002269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5624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501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05FZF0007L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Torreón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Víctor Hugo Vázquez Pérez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Supervisor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87878906884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548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502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05FZF0008K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Torreón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Brenda Iliana Rocha Sifuentes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Supervisora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8711057626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133143"/>
                  </a:ext>
                </a:extLst>
              </a:tr>
              <a:tr h="350988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502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05FZF0008K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Torreón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Humberto Peña Valles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A.T.P.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8713364555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470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503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05FZF0009J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Torreón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José Ángel Sánchez Medina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Supervisor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8717131930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930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504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05FZF0010Z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Matamoros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Cassandra</a:t>
                      </a:r>
                      <a:r>
                        <a:rPr lang="es-ES" dirty="0" smtClean="0"/>
                        <a:t> Judith Piña Alemán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Supervisora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8441470244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637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505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05FZF0011Y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Francisco I. Madero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Jesús Martín Ávila Rubio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Supervisor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8711787702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50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506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05FZF0012X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San Pedro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José</a:t>
                      </a:r>
                      <a:r>
                        <a:rPr lang="es-ES" baseline="0" dirty="0" smtClean="0"/>
                        <a:t> Manuel Reyes Zúñiga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Supervisor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8661317920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7207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971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Región Laguna</a:t>
            </a:r>
            <a:endParaRPr lang="en-U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56647"/>
              </p:ext>
            </p:extLst>
          </p:nvPr>
        </p:nvGraphicFramePr>
        <p:xfrm>
          <a:off x="-1" y="2128052"/>
          <a:ext cx="12191999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4911">
                  <a:extLst>
                    <a:ext uri="{9D8B030D-6E8A-4147-A177-3AD203B41FA5}">
                      <a16:colId xmlns:a16="http://schemas.microsoft.com/office/drawing/2014/main" val="783870525"/>
                    </a:ext>
                  </a:extLst>
                </a:gridCol>
                <a:gridCol w="922940">
                  <a:extLst>
                    <a:ext uri="{9D8B030D-6E8A-4147-A177-3AD203B41FA5}">
                      <a16:colId xmlns:a16="http://schemas.microsoft.com/office/drawing/2014/main" val="316499376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404222485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502222379"/>
                    </a:ext>
                  </a:extLst>
                </a:gridCol>
                <a:gridCol w="3616330">
                  <a:extLst>
                    <a:ext uri="{9D8B030D-6E8A-4147-A177-3AD203B41FA5}">
                      <a16:colId xmlns:a16="http://schemas.microsoft.com/office/drawing/2014/main" val="1618689498"/>
                    </a:ext>
                  </a:extLst>
                </a:gridCol>
                <a:gridCol w="1582734">
                  <a:extLst>
                    <a:ext uri="{9D8B030D-6E8A-4147-A177-3AD203B41FA5}">
                      <a16:colId xmlns:a16="http://schemas.microsoft.com/office/drawing/2014/main" val="4293351112"/>
                    </a:ext>
                  </a:extLst>
                </a:gridCol>
                <a:gridCol w="1582734">
                  <a:extLst>
                    <a:ext uri="{9D8B030D-6E8A-4147-A177-3AD203B41FA5}">
                      <a16:colId xmlns:a16="http://schemas.microsoft.com/office/drawing/2014/main" val="3774590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Sost</a:t>
                      </a:r>
                      <a:r>
                        <a:rPr lang="es-E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Sup</a:t>
                      </a:r>
                      <a:r>
                        <a:rPr lang="es-E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C.C.T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Municipio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Nombre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Función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Celular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507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05FZF0013W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Torreón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Rogelio Sáenz Olivas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Supervisor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8711326611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5624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508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05FZF0030M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Viesca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Ernesto</a:t>
                      </a:r>
                      <a:r>
                        <a:rPr lang="es-ES" baseline="0" dirty="0" smtClean="0"/>
                        <a:t> Gómez Vidales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Supervisor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8718751919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548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508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05FZF0030M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Viesca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Jaime Escobedo de Ávila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A.T.P.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8712657552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133143"/>
                  </a:ext>
                </a:extLst>
              </a:tr>
              <a:tr h="350988">
                <a:tc>
                  <a:txBody>
                    <a:bodyPr/>
                    <a:lstStyle/>
                    <a:p>
                      <a:r>
                        <a:rPr lang="es-ES" dirty="0" smtClean="0"/>
                        <a:t>Estatal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501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05FZF0025A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Torreón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Rodolfo Milán Ramírez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Supervisor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8722954690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470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Estatal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501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05FZF0025A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Torreón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Martín Díaz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Hidrogo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A.T.P.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8721175075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930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077470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156</TotalTime>
  <Words>687</Words>
  <Application>Microsoft Office PowerPoint</Application>
  <PresentationFormat>Panorámica</PresentationFormat>
  <Paragraphs>462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Gallery</vt:lpstr>
      <vt:lpstr>Estructura de Educación física en las regiones.</vt:lpstr>
      <vt:lpstr>Región sur</vt:lpstr>
      <vt:lpstr>Región sur</vt:lpstr>
      <vt:lpstr>Región sur</vt:lpstr>
      <vt:lpstr>Región centro</vt:lpstr>
      <vt:lpstr>Región Carbonífera</vt:lpstr>
      <vt:lpstr>Región Norte</vt:lpstr>
      <vt:lpstr>Región Laguna</vt:lpstr>
      <vt:lpstr>Región Laguna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Estructura de Educación física en las regiones.</dc:title>
  <dc:creator>Usuario</dc:creator>
  <cp:lastModifiedBy>Usuario</cp:lastModifiedBy>
  <cp:revision>19</cp:revision>
  <dcterms:created xsi:type="dcterms:W3CDTF">2021-12-06T18:28:38Z</dcterms:created>
  <dcterms:modified xsi:type="dcterms:W3CDTF">2021-12-17T15:02:12Z</dcterms:modified>
</cp:coreProperties>
</file>