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16" r:id="rId2"/>
    <p:sldId id="301" r:id="rId3"/>
    <p:sldId id="285" r:id="rId4"/>
    <p:sldId id="289" r:id="rId5"/>
    <p:sldId id="290" r:id="rId6"/>
    <p:sldId id="283" r:id="rId7"/>
    <p:sldId id="284" r:id="rId8"/>
    <p:sldId id="307" r:id="rId9"/>
    <p:sldId id="303" r:id="rId10"/>
    <p:sldId id="305" r:id="rId11"/>
    <p:sldId id="306" r:id="rId12"/>
    <p:sldId id="288" r:id="rId13"/>
    <p:sldId id="286" r:id="rId14"/>
    <p:sldId id="287" r:id="rId15"/>
    <p:sldId id="293" r:id="rId16"/>
    <p:sldId id="312" r:id="rId17"/>
    <p:sldId id="309" r:id="rId18"/>
    <p:sldId id="308" r:id="rId19"/>
    <p:sldId id="314" r:id="rId20"/>
    <p:sldId id="315" r:id="rId21"/>
  </p:sldIdLst>
  <p:sldSz cx="6858000" cy="9144000" type="screen4x3"/>
  <p:notesSz cx="7077075" cy="93837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884" y="-4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7373" cy="469507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101" y="0"/>
            <a:ext cx="3067373" cy="469507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9B539F4E-DE95-473B-BDCF-7684152C0DAE}" type="datetimeFigureOut">
              <a:rPr lang="es-MX" smtClean="0"/>
              <a:pPr/>
              <a:t>05/10/2015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703263"/>
            <a:ext cx="2638425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8349" y="4457906"/>
            <a:ext cx="5660378" cy="4222351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912604"/>
            <a:ext cx="3067373" cy="469507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101" y="8912604"/>
            <a:ext cx="3067373" cy="469507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D8625EC9-2D62-460E-9DAB-3AA4B186D24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77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2B2-E314-4405-BFB4-C40637745E80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9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4625-33C3-40DA-848D-D5655B551104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24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90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26D5-8D09-49B6-9A5C-6D7AEFB1B05F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43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BAE-6B5F-4FF8-BB45-FF1A105EAC60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70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8303-0107-4A9B-BFAB-6BEAF841E766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21E4-8BD3-4A82-96CC-17ED28FC1584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604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42B1-BB06-4AED-A179-BB763324398E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23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233-4C55-4448-93C6-43DBB89E0B8E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85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5140-E969-48A5-8C63-463D36F2F629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09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BA93-77BD-4403-8EC9-8891CD03B1BE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1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E02E-8183-4006-B831-7F349900B131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744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39DF-DEA3-4493-9E27-5A44A9397307}" type="datetime1">
              <a:rPr lang="es-MX" smtClean="0"/>
              <a:pPr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7C5E8-7AA0-402E-BDEC-309670618C2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980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biograf&#237;as.com.mx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1</a:t>
            </a:fld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" y="0"/>
            <a:ext cx="6858000" cy="90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10</a:t>
            </a:fld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58502"/>
              </p:ext>
            </p:extLst>
          </p:nvPr>
        </p:nvGraphicFramePr>
        <p:xfrm>
          <a:off x="144016" y="395536"/>
          <a:ext cx="666936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93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Situación</a:t>
                      </a:r>
                      <a:r>
                        <a:rPr lang="es-MX" sz="2000" b="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de aprendizaje: ¿Comemos nutritivo?</a:t>
                      </a:r>
                      <a:endParaRPr lang="es-MX" sz="20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39722"/>
              </p:ext>
            </p:extLst>
          </p:nvPr>
        </p:nvGraphicFramePr>
        <p:xfrm>
          <a:off x="144017" y="1187625"/>
          <a:ext cx="6525343" cy="5400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6884"/>
                <a:gridCol w="2018506"/>
                <a:gridCol w="1609953"/>
              </a:tblGrid>
              <a:tr h="107837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Secuencia de actividades </a:t>
                      </a: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Inicio/Desarrollo/Cierre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Intervención Docente</a:t>
                      </a: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-Consignas</a:t>
                      </a: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-Cuestionamientos</a:t>
                      </a: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s-MX" sz="14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-Recursos</a:t>
                      </a: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-Espacios 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222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Comentar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  en grupo sobre la importancia de comer alimentos nutritivos</a:t>
                      </a: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Observar y describir el plato del buen comer, ¿cómo se clasifican los alimentos? ¿Por qué? </a:t>
                      </a: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Fichero Didáctico: Vivir Saludablemente 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Ficha: 11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Tu, yo, nosotros… ¿Qué comemos? </a:t>
                      </a: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¿Qué alimentos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 te gusta comer?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¿Qué es una buena alimentación y en qué nos beneficia?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¿Qué debemos hacer para lavar y desinfectar la verduras y frutas?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¿Qué es el plato del buen comer?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¿Cómo se clasifican los alimentos?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¿Por qué?</a:t>
                      </a:r>
                    </a:p>
                    <a:p>
                      <a:endParaRPr lang="es-MX" sz="1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-Aula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-Recorte de alimentos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-Pegamento blanco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-Tijeras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-Plato del buen comer 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-Papel bond </a:t>
                      </a:r>
                      <a:endParaRPr lang="es-MX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88640" y="4644008"/>
            <a:ext cx="2376264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11</a:t>
            </a:fld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476671" y="395536"/>
          <a:ext cx="576064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Situación</a:t>
                      </a:r>
                      <a:r>
                        <a:rPr lang="es-MX" sz="2000" b="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de aprendizaje ¿Qué comemos?</a:t>
                      </a:r>
                      <a:endParaRPr lang="es-MX" sz="20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75486"/>
              </p:ext>
            </p:extLst>
          </p:nvPr>
        </p:nvGraphicFramePr>
        <p:xfrm>
          <a:off x="76914" y="971600"/>
          <a:ext cx="6750750" cy="4647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0038"/>
                <a:gridCol w="2165146"/>
                <a:gridCol w="1665566"/>
              </a:tblGrid>
              <a:tr h="792088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Secuencia de actividades </a:t>
                      </a: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Inicio/Desarrollo/Cierre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Intervención Docente</a:t>
                      </a: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-Consignas</a:t>
                      </a: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-Cuestionamientos</a:t>
                      </a: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s-MX" sz="14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-Recursos</a:t>
                      </a: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-Espacios 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55720">
                <a:tc>
                  <a:txBody>
                    <a:bodyPr/>
                    <a:lstStyle/>
                    <a:p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Realizar de forma grupal la receta “coctel de frutas”</a:t>
                      </a:r>
                    </a:p>
                    <a:p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Cada niño toma un cuchillo, plato y una rebanada de fruta </a:t>
                      </a:r>
                    </a:p>
                    <a:p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Cortan la fruta en cuadritos</a:t>
                      </a:r>
                    </a:p>
                    <a:p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Vacían en una bandeja para poder servir </a:t>
                      </a:r>
                    </a:p>
                    <a:p>
                      <a:endParaRPr lang="es-MX" sz="1400" b="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Comentar en grupo ¿Si los alimentos que utilizamos son nutritivos?, ¿Por qué </a:t>
                      </a:r>
                    </a:p>
                    <a:p>
                      <a:endParaRPr lang="es-MX" sz="1400" b="0" baseline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latin typeface="Comic Sans MS" panose="030F0702030302020204" pitchFamily="66" charset="0"/>
                        </a:rPr>
                        <a:t>¿Qué</a:t>
                      </a:r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 necesitamos para preparar un coctel de frutas?, ¿Les gustaría preparar uno?.</a:t>
                      </a:r>
                    </a:p>
                    <a:p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Vamos a tomar un cuchillo, plato y una rebanada de fruta y la cortamos en cuadritos </a:t>
                      </a:r>
                      <a:endParaRPr lang="es-MX" sz="14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-Rebanadas de piña, melón, sandía, jícama, mango </a:t>
                      </a:r>
                    </a:p>
                    <a:p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-Cuchillo</a:t>
                      </a:r>
                    </a:p>
                    <a:p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-Plato </a:t>
                      </a:r>
                    </a:p>
                    <a:p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-Bandeja </a:t>
                      </a:r>
                    </a:p>
                    <a:p>
                      <a:endParaRPr lang="es-MX" sz="14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4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6801" y="711834"/>
            <a:ext cx="663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Vinculación entre Programa de Estudio, Libro del Alumno y Ficheros Didácticos </a:t>
            </a:r>
            <a:endParaRPr lang="es-MX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96"/>
              </p:ext>
            </p:extLst>
          </p:nvPr>
        </p:nvGraphicFramePr>
        <p:xfrm>
          <a:off x="134636" y="1557941"/>
          <a:ext cx="6389364" cy="690249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29788"/>
                <a:gridCol w="2129788"/>
                <a:gridCol w="2129788"/>
              </a:tblGrid>
              <a:tr h="1112939">
                <a:tc>
                  <a:txBody>
                    <a:bodyPr/>
                    <a:lstStyle/>
                    <a:p>
                      <a:pPr algn="l"/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  <a:tr h="5789552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Fichero Leer y Escribir </a:t>
                      </a:r>
                    </a:p>
                    <a:p>
                      <a:pPr algn="l"/>
                      <a:endParaRPr lang="es-MX" sz="140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Ficha 5:</a:t>
                      </a: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“Que chiste”</a:t>
                      </a:r>
                    </a:p>
                    <a:p>
                      <a:pPr algn="l"/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Intención didáctica: </a:t>
                      </a:r>
                    </a:p>
                    <a:p>
                      <a:pPr algn="l"/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Desarrollar la expresión oral y la reflexión sobre los aspectos de volumen, entonación, fluidez, etc.</a:t>
                      </a:r>
                    </a:p>
                    <a:p>
                      <a:pPr algn="l"/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Correspondencia Curricular (contenidos)</a:t>
                      </a:r>
                    </a:p>
                    <a:p>
                      <a:pPr algn="l"/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Sistema de Escritura y producción de textos, socialización del texto (español, segundo ciclo) </a:t>
                      </a: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Programa 3º  Grado.</a:t>
                      </a:r>
                    </a:p>
                    <a:p>
                      <a:pPr algn="l"/>
                      <a:endParaRPr lang="es-MX" sz="140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Bloque: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I </a:t>
                      </a:r>
                    </a:p>
                    <a:p>
                      <a:pPr algn="l"/>
                      <a:endParaRPr lang="es-MX" sz="140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Práctica Social del Lenguaje:</a:t>
                      </a:r>
                    </a:p>
                    <a:p>
                      <a:pPr algn="l"/>
                      <a:r>
                        <a:rPr lang="es-MX" sz="1400" b="0" dirty="0" smtClean="0">
                          <a:latin typeface="Comic Sans MS" panose="030F0702030302020204" pitchFamily="66" charset="0"/>
                        </a:rPr>
                        <a:t>Literatura</a:t>
                      </a:r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l"/>
                      <a:endParaRPr lang="es-MX" sz="1400" b="1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="0" dirty="0" smtClean="0">
                          <a:latin typeface="Comic Sans MS" panose="030F0702030302020204" pitchFamily="66" charset="0"/>
                        </a:rPr>
                        <a:t>Contar</a:t>
                      </a:r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 y escribir chistes para publicarlos. </a:t>
                      </a:r>
                    </a:p>
                    <a:p>
                      <a:pPr algn="l"/>
                      <a:endParaRPr lang="es-MX" sz="1400" b="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Bloque 1: Cuadro de Prácticas sociales del lenguaje por ámbito</a:t>
                      </a:r>
                    </a:p>
                    <a:p>
                      <a:pPr algn="l"/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Pág. 45</a:t>
                      </a:r>
                      <a:endParaRPr lang="es-MX" sz="1400" b="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Libro</a:t>
                      </a: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 Alumno 3º Grado</a:t>
                      </a:r>
                    </a:p>
                    <a:p>
                      <a:pPr algn="l"/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Bloque: 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I</a:t>
                      </a:r>
                    </a:p>
                    <a:p>
                      <a:pPr algn="l"/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Ámbito: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 Literatura</a:t>
                      </a:r>
                    </a:p>
                    <a:p>
                      <a:pPr algn="l"/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Proyecto: 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Contar y Escribir Chiste</a:t>
                      </a:r>
                    </a:p>
                    <a:p>
                      <a:pPr algn="l"/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Pág.. 18 a 26</a:t>
                      </a:r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</a:tbl>
          </a:graphicData>
        </a:graphic>
      </p:graphicFrame>
      <p:pic>
        <p:nvPicPr>
          <p:cNvPr id="7" name="6 Imagen" descr="E:\LOGOS ETC\con nombres\LEER Y ESCRIBI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696" y="1619672"/>
            <a:ext cx="1153118" cy="936104"/>
          </a:xfrm>
          <a:prstGeom prst="rect">
            <a:avLst/>
          </a:prstGeom>
          <a:noFill/>
        </p:spPr>
      </p:pic>
      <p:pic>
        <p:nvPicPr>
          <p:cNvPr id="4098" name="Picture 2" descr="http://image.slidesharecdn.com/prog3primaria-130620184314-phpapp01/95/programa-de-estudio-2011-guia-para-el-maestro-primaria-tercer-grado-1-638.jpg?cb=13717545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75" y="1619674"/>
            <a:ext cx="792088" cy="10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https://encrypted-tbn1.gstatic.com/images?q=tbn:ANd9GcQ59OEAdK2r9YvY53RdsPeNXoBqBuVXZFGkWQdwa9brCnwj2ODas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3355" y="1619672"/>
            <a:ext cx="792088" cy="1008112"/>
          </a:xfrm>
          <a:prstGeom prst="rect">
            <a:avLst/>
          </a:prstGeom>
          <a:noFill/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43150" y="8676458"/>
            <a:ext cx="2171700" cy="486833"/>
          </a:xfrm>
        </p:spPr>
        <p:txBody>
          <a:bodyPr/>
          <a:lstStyle/>
          <a:p>
            <a:r>
              <a:rPr lang="es-MX" dirty="0" smtClean="0"/>
              <a:t>Escuelas de Tiempo Completo. SEDU. COAHUILA</a:t>
            </a:r>
            <a:endParaRPr lang="es-MX" dirty="0"/>
          </a:p>
        </p:txBody>
      </p:sp>
      <p:sp>
        <p:nvSpPr>
          <p:cNvPr id="11" name="10 Flecha izquierda y derecha"/>
          <p:cNvSpPr/>
          <p:nvPr/>
        </p:nvSpPr>
        <p:spPr>
          <a:xfrm>
            <a:off x="1818712" y="1905564"/>
            <a:ext cx="864096" cy="432048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izquierda y derecha"/>
          <p:cNvSpPr/>
          <p:nvPr/>
        </p:nvSpPr>
        <p:spPr>
          <a:xfrm>
            <a:off x="3974692" y="1835696"/>
            <a:ext cx="864096" cy="432048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166643" y="191488"/>
            <a:ext cx="6455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itchFamily="34" charset="0"/>
              </a:rPr>
              <a:t>EDUCACIÓN PRIMARIA </a:t>
            </a:r>
            <a:endParaRPr lang="es-MX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Ficheros_didácticos_ETC 2014\Fichero Jugar-números ETC 2014\Links\8a.jpg"/>
          <p:cNvPicPr>
            <a:picLocks noChangeAspect="1" noChangeArrowheads="1"/>
          </p:cNvPicPr>
          <p:nvPr/>
        </p:nvPicPr>
        <p:blipFill>
          <a:blip r:embed="rId2" cstate="print"/>
          <a:srcRect l="5238" t="20408" r="46328" b="12245"/>
          <a:stretch>
            <a:fillRect/>
          </a:stretch>
        </p:blipFill>
        <p:spPr bwMode="auto">
          <a:xfrm>
            <a:off x="332658" y="971600"/>
            <a:ext cx="1656184" cy="2376264"/>
          </a:xfrm>
          <a:prstGeom prst="rect">
            <a:avLst/>
          </a:prstGeom>
          <a:noFill/>
        </p:spPr>
      </p:pic>
      <p:pic>
        <p:nvPicPr>
          <p:cNvPr id="3" name="2 Imagen" descr="C:\Users\Usuario\Desktop\TIEMPO DE TRABAJO PARA TERCER GRADO copia.png"/>
          <p:cNvPicPr/>
          <p:nvPr/>
        </p:nvPicPr>
        <p:blipFill rotWithShape="1">
          <a:blip r:embed="rId3" cstate="print"/>
          <a:srcRect l="3014" t="2527" r="4073" b="4323"/>
          <a:stretch/>
        </p:blipFill>
        <p:spPr bwMode="auto">
          <a:xfrm>
            <a:off x="1484784" y="683569"/>
            <a:ext cx="49685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08613"/>
              </p:ext>
            </p:extLst>
          </p:nvPr>
        </p:nvGraphicFramePr>
        <p:xfrm>
          <a:off x="332658" y="4355977"/>
          <a:ext cx="6192688" cy="3471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912"/>
                <a:gridCol w="1070207"/>
                <a:gridCol w="1138815"/>
                <a:gridCol w="1211999"/>
                <a:gridCol w="1211999"/>
                <a:gridCol w="1004756"/>
              </a:tblGrid>
              <a:tr h="217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HORA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LUNES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MARTES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MIERCOLES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JUEVES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VIERNES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4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8:00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9:00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ESPAÑOL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ESPAÑOL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MATEMÁTICAS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MATEMÁTICAS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ESPAÑOL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4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9:00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9:30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LEER Y ESCRIBIR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LEER Y ESCRIBIR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JUGAR CON NUMEROS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JUGAR CON NUMEROS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LEER Y ESCRIBIR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4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9:30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10:30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MATEM ÁTICAS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MATEMÁTICAS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ESPAÑOL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ESPAÑOL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MATEMÁTICAS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4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10:30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11:00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JUGAR CON NUMEROS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JUGAR CON NUMEROS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LEER Y ESCRIBIR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LEER Y ESCRIBIR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JUGAR CON NUMEROS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4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11:00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11:30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RECESO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RECESO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RECESO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RECESO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RECESO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4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11:30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12:30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INGLES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E. FÍSICA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INGLES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INGLES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E. FÍSICA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4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12:30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13:00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PACE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LA ENTIDAD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CIENCIAS NATURALES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CIENCIAS NATURALES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LA ENTIDAD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4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13:00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14:00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F.C.</a:t>
                      </a:r>
                      <a:r>
                        <a:rPr lang="es-MX" sz="900" baseline="0" dirty="0" smtClean="0"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y ÉTICA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LA ENTIDAD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CIENCIAS NATURALES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CIENCIAS NATURALES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LA ENTIDAD</a:t>
                      </a:r>
                      <a:endParaRPr lang="es-MX" sz="9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7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14:00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omic Sans MS" panose="030F0702030302020204" pitchFamily="66" charset="0"/>
                        </a:rPr>
                        <a:t>14:30</a:t>
                      </a:r>
                      <a:endParaRPr lang="es-MX" sz="9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APRENDER</a:t>
                      </a:r>
                      <a:r>
                        <a:rPr lang="es-MX" sz="9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 A CONVIVIR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omic Sans MS" panose="030F0702030302020204" pitchFamily="66" charset="0"/>
                        </a:rPr>
                        <a:t>E.ARTÍSTICA</a:t>
                      </a:r>
                      <a:r>
                        <a:rPr lang="es-MX" sz="900" dirty="0" smtClean="0">
                          <a:effectLst/>
                          <a:latin typeface="Comic Sans MS" panose="030F0702030302020204" pitchFamily="66" charset="0"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EXPRESAR </a:t>
                      </a: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CON ARTE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VIVIR SALUDABLEMENTE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VIVIR SALUDABLEMENTE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E.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 ARTÍSTICA</a:t>
                      </a:r>
                      <a:endParaRPr lang="es-MX" sz="9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EXRESAR CON ARTE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20688" y="18374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entury Gothic" pitchFamily="34" charset="0"/>
              </a:rPr>
              <a:t>Ejemplo de Horario Escolar en Jornada Ampliada </a:t>
            </a:r>
            <a:endParaRPr lang="es-MX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13</a:t>
            </a:fld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924944" y="39239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3º “A” </a:t>
            </a:r>
            <a:endParaRPr lang="es-MX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4664" y="3347867"/>
            <a:ext cx="6048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="1" dirty="0" smtClean="0"/>
              <a:t>Plan de estudios 2011. Pág. 78./ Lineamientos para la Organización y el Funcionamiento de las Escuelas de Tiempo Completo Educación Primaria. Pág.20.</a:t>
            </a:r>
            <a:endParaRPr lang="es-MX" sz="900" dirty="0" smtClean="0"/>
          </a:p>
          <a:p>
            <a:pPr algn="just"/>
            <a:endParaRPr lang="es-MX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32658" y="7891626"/>
            <a:ext cx="6192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="1" dirty="0" smtClean="0"/>
              <a:t>NOTA: Se prioriza Español y Matemáticas  con la misma cantidad de horas semanales, aún y cuando el Plan de estudios 2011 establezca para Escuelas de Jornada Ampliada 8.0 horas para Español y 6.0 horas para Matemáticas. Se complementan las horas con el uso del Fichero Leer y escribir y el Fichero Jugar con números y algo más. El resto de las asignaturas se ajustan a las horas semanales que establece el Plan de estudios y se complementan  con el trabajo del fichero respectivo. </a:t>
            </a:r>
            <a:endParaRPr lang="es-MX" sz="900" dirty="0" smtClean="0"/>
          </a:p>
          <a:p>
            <a:pPr algn="just"/>
            <a:endParaRPr lang="es-MX" sz="900" dirty="0"/>
          </a:p>
        </p:txBody>
      </p:sp>
      <p:sp>
        <p:nvSpPr>
          <p:cNvPr id="12" name="11 Elipse"/>
          <p:cNvSpPr/>
          <p:nvPr/>
        </p:nvSpPr>
        <p:spPr>
          <a:xfrm>
            <a:off x="692696" y="6588224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63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31623" r="24750" b="9424"/>
          <a:stretch/>
        </p:blipFill>
        <p:spPr bwMode="auto">
          <a:xfrm>
            <a:off x="3212977" y="323530"/>
            <a:ext cx="3443588" cy="3395647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81390" y="251520"/>
            <a:ext cx="663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8" t="30378" r="30852" b="15700"/>
          <a:stretch/>
        </p:blipFill>
        <p:spPr bwMode="auto">
          <a:xfrm>
            <a:off x="476672" y="4139953"/>
            <a:ext cx="6048672" cy="4406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http://image.slidesharecdn.com/prog3primaria-130620184314-phpapp01/95/programa-de-estudio-2011-guia-para-el-maestro-primaria-tercer-grado-1-638.jpg?cb=13717545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1" y="1403650"/>
            <a:ext cx="1296144" cy="1940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80744" y="1744524"/>
            <a:ext cx="114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omic Sans MS" panose="030F0702030302020204" pitchFamily="66" charset="0"/>
              </a:rPr>
              <a:t>Sustento</a:t>
            </a:r>
          </a:p>
          <a:p>
            <a:pPr algn="ctr"/>
            <a:r>
              <a:rPr lang="es-MX" sz="1400" b="1" dirty="0" smtClean="0">
                <a:latin typeface="Comic Sans MS" panose="030F0702030302020204" pitchFamily="66" charset="0"/>
              </a:rPr>
              <a:t>curricular  </a:t>
            </a:r>
            <a:endParaRPr lang="es-MX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1971991" y="2330361"/>
            <a:ext cx="880946" cy="29742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14</a:t>
            </a:fld>
            <a:endParaRPr lang="es-MX"/>
          </a:p>
        </p:txBody>
      </p:sp>
      <p:sp>
        <p:nvSpPr>
          <p:cNvPr id="14" name="13 Flecha derecha"/>
          <p:cNvSpPr/>
          <p:nvPr/>
        </p:nvSpPr>
        <p:spPr>
          <a:xfrm rot="5400000">
            <a:off x="1016733" y="3671901"/>
            <a:ext cx="648073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67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t="21649" r="31162" b="11465"/>
          <a:stretch/>
        </p:blipFill>
        <p:spPr bwMode="auto">
          <a:xfrm>
            <a:off x="161208" y="3131843"/>
            <a:ext cx="3233135" cy="47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3" t="51301" r="31269" b="26386"/>
          <a:stretch/>
        </p:blipFill>
        <p:spPr bwMode="auto">
          <a:xfrm>
            <a:off x="3612064" y="2411760"/>
            <a:ext cx="3134984" cy="1788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0" t="60335" r="30844" b="19767"/>
          <a:stretch/>
        </p:blipFill>
        <p:spPr bwMode="auto">
          <a:xfrm>
            <a:off x="3642388" y="4932040"/>
            <a:ext cx="3127328" cy="1974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4" t="31215" r="31500" b="66836"/>
          <a:stretch/>
        </p:blipFill>
        <p:spPr bwMode="auto">
          <a:xfrm>
            <a:off x="3591018" y="4499992"/>
            <a:ext cx="3186354" cy="14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3" t="41560" r="31376" b="26964"/>
          <a:stretch/>
        </p:blipFill>
        <p:spPr bwMode="auto">
          <a:xfrm>
            <a:off x="157605" y="179359"/>
            <a:ext cx="3236736" cy="2933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5" descr="Haga clic en Opciones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15</a:t>
            </a:fld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3783895" y="1835696"/>
            <a:ext cx="284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Comic Sans MS" panose="030F0702030302020204" pitchFamily="66" charset="0"/>
              </a:rPr>
              <a:t>Fichero Leer y Escribir</a:t>
            </a:r>
            <a:endParaRPr lang="es-MX" sz="1600" b="1" dirty="0">
              <a:latin typeface="Comic Sans MS" panose="030F0702030302020204" pitchFamily="66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501008" y="2411760"/>
            <a:ext cx="335699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noFill/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83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16</a:t>
            </a:fld>
            <a:endParaRPr lang="es-MX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27270"/>
              </p:ext>
            </p:extLst>
          </p:nvPr>
        </p:nvGraphicFramePr>
        <p:xfrm>
          <a:off x="303182" y="1691680"/>
          <a:ext cx="6438186" cy="675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5818"/>
                <a:gridCol w="3312368"/>
              </a:tblGrid>
              <a:tr h="1539240">
                <a:tc>
                  <a:txBody>
                    <a:bodyPr/>
                    <a:lstStyle/>
                    <a:p>
                      <a:endParaRPr lang="es-MX" sz="1400" b="1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="1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="1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="1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724400">
                <a:tc>
                  <a:txBody>
                    <a:bodyPr/>
                    <a:lstStyle/>
                    <a:p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Fichero: </a:t>
                      </a:r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Leer y Escribir</a:t>
                      </a: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Ficha:</a:t>
                      </a:r>
                      <a:r>
                        <a:rPr lang="es-MX" sz="1400" b="0" baseline="0" dirty="0" smtClean="0">
                          <a:latin typeface="Comic Sans MS" panose="030F0702030302020204" pitchFamily="66" charset="0"/>
                        </a:rPr>
                        <a:t>17</a:t>
                      </a: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Intención didáctica: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A escribir textos narrativos a partir de un orden cronológico de hechos.</a:t>
                      </a:r>
                      <a:endParaRPr lang="es-MX" sz="1400" b="1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Correspondencia Curricular: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Escritura de palabras, frases y oraciones (Español, segundo ciclo).</a:t>
                      </a:r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Asignatura:</a:t>
                      </a: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Español </a:t>
                      </a: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Práctica social del lenguaje: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Elaborar un anuario que integre autobiografías</a:t>
                      </a: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Tipo de texto: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Descriptivo</a:t>
                      </a:r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Competencias que se favorecen: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*Emplear el lenguaje para comunicarse y como instrumento para aprender  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*Identificar las propiedades del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lenguaje en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diversas situaciones comunicativas  *Analizar la información y emplear el lenguaje para la toma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de decisiones 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*Valorar la diversidad lingüística y cultural de México</a:t>
                      </a:r>
                    </a:p>
                    <a:p>
                      <a:endParaRPr lang="es-MX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Aprendizaje esperado: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Sistematiza los pasajes más relevantes de su vida para elaborar una autobiografía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03098" y="827584"/>
            <a:ext cx="645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FF0000"/>
                </a:solidFill>
                <a:latin typeface="Comic Sans MS" pitchFamily="66" charset="0"/>
              </a:rPr>
              <a:t>Vinculación entre el Programa de Estudio, Fichero Didáctico</a:t>
            </a:r>
            <a:endParaRPr lang="es-MX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8642" y="323528"/>
            <a:ext cx="6455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itchFamily="34" charset="0"/>
              </a:rPr>
              <a:t>EDUCACIÓN  TELESECUNDARIA </a:t>
            </a:r>
            <a:endParaRPr lang="es-MX" sz="2000" b="1" dirty="0">
              <a:latin typeface="Century Gothic" pitchFamily="34" charset="0"/>
            </a:endParaRPr>
          </a:p>
        </p:txBody>
      </p:sp>
      <p:sp>
        <p:nvSpPr>
          <p:cNvPr id="11" name="10 Flecha izquierda y derecha"/>
          <p:cNvSpPr/>
          <p:nvPr/>
        </p:nvSpPr>
        <p:spPr>
          <a:xfrm>
            <a:off x="2998745" y="2267744"/>
            <a:ext cx="864096" cy="432048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4" descr="http://educacionespecial.sepdf.gob.mx/documentos/rieb-2010/plan-estudios/SECUNDARIA/espanol_secundaria_guia_maes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1781774"/>
            <a:ext cx="1224136" cy="142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25047" r="45662" b="7825"/>
          <a:stretch/>
        </p:blipFill>
        <p:spPr bwMode="auto">
          <a:xfrm>
            <a:off x="1124744" y="1763688"/>
            <a:ext cx="1296144" cy="137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Ficheros_didácticos_ETC\Fichero Leer y escribir ETC 2014\Links\17b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0356">
            <a:off x="703265" y="6255583"/>
            <a:ext cx="1815511" cy="1724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7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Escuelas de Tiempo Completo. SEDU. COAHUILA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17</a:t>
            </a:fld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9627" r="30273" b="18769"/>
          <a:stretch/>
        </p:blipFill>
        <p:spPr bwMode="auto">
          <a:xfrm>
            <a:off x="236937" y="2411760"/>
            <a:ext cx="631480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08720" y="1151426"/>
            <a:ext cx="663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Programa de Estudios 2011 </a:t>
            </a:r>
            <a:endParaRPr lang="es-MX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49080" y="7019255"/>
            <a:ext cx="24482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latin typeface="Comic Sans MS" panose="030F0702030302020204" pitchFamily="66" charset="0"/>
              </a:rPr>
              <a:t>Programa de Estudios 2011 </a:t>
            </a:r>
          </a:p>
          <a:p>
            <a:r>
              <a:rPr lang="es-MX" sz="1050" dirty="0" smtClean="0">
                <a:latin typeface="Comic Sans MS" panose="030F0702030302020204" pitchFamily="66" charset="0"/>
              </a:rPr>
              <a:t>Guía para el Maestro </a:t>
            </a:r>
          </a:p>
          <a:p>
            <a:r>
              <a:rPr lang="es-MX" sz="1050" dirty="0" smtClean="0">
                <a:latin typeface="Comic Sans MS" panose="030F0702030302020204" pitchFamily="66" charset="0"/>
              </a:rPr>
              <a:t>pag.92</a:t>
            </a:r>
            <a:endParaRPr lang="es-MX" sz="105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educacionespecial.sepdf.gob.mx/documentos/rieb-2010/plan-estudios/SECUNDARIA/espanol_secundaria_guia_maest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63" y="611348"/>
            <a:ext cx="1418233" cy="16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32656" y="3779912"/>
            <a:ext cx="1944216" cy="4320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0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26095"/>
              </p:ext>
            </p:extLst>
          </p:nvPr>
        </p:nvGraphicFramePr>
        <p:xfrm>
          <a:off x="86662" y="1342093"/>
          <a:ext cx="6615355" cy="1051560"/>
        </p:xfrm>
        <a:graphic>
          <a:graphicData uri="http://schemas.openxmlformats.org/drawingml/2006/table">
            <a:tbl>
              <a:tblPr/>
              <a:tblGrid>
                <a:gridCol w="527905"/>
                <a:gridCol w="560835"/>
                <a:gridCol w="799283"/>
                <a:gridCol w="1905222"/>
                <a:gridCol w="2822110"/>
              </a:tblGrid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GRADO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BLOQUE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TIPO DE TEXTO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PRÁCTICA SOCIAL DE LENGUAJE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PRODUCTO FINAL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Tercero</a:t>
                      </a:r>
                      <a:endParaRPr lang="es-MX" sz="80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V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Descriptivo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Comic Sans MS" panose="030F0702030302020204" pitchFamily="66" charset="0"/>
                          <a:ea typeface="Times New Roman"/>
                          <a:cs typeface="TrebuchetMS-SC700"/>
                        </a:rPr>
                        <a:t>Elaborar un anuario que integre autobiografías.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HelveticaNeue-Light"/>
                        </a:rPr>
                        <a:t>Anuario con las autobiografías y fotografías de los compañeros de grupo para cada alumno.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63196"/>
              </p:ext>
            </p:extLst>
          </p:nvPr>
        </p:nvGraphicFramePr>
        <p:xfrm>
          <a:off x="49961" y="2483768"/>
          <a:ext cx="6588731" cy="5085212"/>
        </p:xfrm>
        <a:graphic>
          <a:graphicData uri="http://schemas.openxmlformats.org/drawingml/2006/table">
            <a:tbl>
              <a:tblPr/>
              <a:tblGrid>
                <a:gridCol w="864441"/>
                <a:gridCol w="1423166"/>
                <a:gridCol w="2099171"/>
                <a:gridCol w="1151711"/>
                <a:gridCol w="1050242"/>
              </a:tblGrid>
              <a:tr h="31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APRENDIZAJES ESPERADOS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22632" marR="22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CONTENIDOS O TEMAS DE REFLEXIÓN</a:t>
                      </a:r>
                      <a:endParaRPr lang="es-MX" sz="80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22632" marR="22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ACTIVIDADES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22632" marR="22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RECURSOS</a:t>
                      </a:r>
                      <a:endParaRPr lang="es-MX" sz="80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22632" marR="22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EVALUACIÓN</a:t>
                      </a:r>
                      <a:endParaRPr lang="es-MX" sz="80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22632" marR="22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4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ea typeface="Times New Roman"/>
                        <a:cs typeface="HelveticaNeue-Ligh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HelveticaNeue-Light"/>
                        </a:rPr>
                        <a:t>Sistematiza los pasajes más relevantes de su vida para elaborar una autobiografía.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HelveticaNeue-Light"/>
                        </a:rPr>
                        <a:t>Jerarquiza las acciones de la autobiografía en un orden cronológico y coherente.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22632" marR="22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u="sng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TrebuchetMS-SC700"/>
                        </a:rPr>
                        <a:t>Propiedades y tipos de textos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HelveticaNeue-Light"/>
                        </a:rPr>
                        <a:t>Función y características de las autobiografías.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HelveticaNeue-Light"/>
                        </a:rPr>
                        <a:t>Función de la trama en la progresión cronológica de la narración.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u="sng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TrebuchetMS-SC700"/>
                        </a:rPr>
                        <a:t>Conocimiento del sistema de escritura y ortografía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HelveticaNeue-Light"/>
                        </a:rPr>
                        <a:t>Ortografía y puntuación convencionales.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u="sng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TrebuchetMS-SC700"/>
                        </a:rPr>
                        <a:t>Aspectos sintácticos y semánticos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HelveticaNeue-Light"/>
                        </a:rPr>
                        <a:t>Expresiones que jerarquizan información.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HelveticaNeue-Light"/>
                        </a:rPr>
                        <a:t>Tiempos verbales en pasado, presente y futuro.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HelveticaNeue-Light"/>
                        </a:rPr>
                        <a:t>Uso de sinónimos, antónimos y polisemia.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22632" marR="22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Análisis de autobiografías.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Leer el libro de español acerca de cómo se escriben textos autobiográficos.</a:t>
                      </a:r>
                      <a:endParaRPr lang="es-MX" sz="800" dirty="0" smtClean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Revise y comente qué es una autobiografía y sus características.</a:t>
                      </a:r>
                      <a:endParaRPr lang="es-MX" sz="800" dirty="0" smtClean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Analice cómo es la función de la trama que se va describiendo y el orden cronológico de cada acontecimiento.</a:t>
                      </a:r>
                      <a:endParaRPr lang="es-MX" sz="800" dirty="0" smtClean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Revise las reglas ortográficas de acuerdo a las normas establecidas.</a:t>
                      </a:r>
                      <a:endParaRPr lang="es-MX" sz="800" dirty="0" smtClean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Escriba su autobiografía y sus expectativas empleando los recursos que le sugiere el libro de texto.</a:t>
                      </a:r>
                      <a:endParaRPr lang="es-MX" sz="800" dirty="0" smtClean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Trabaje en binas para la construcción de su autobiografía y léalas al grupo.</a:t>
                      </a:r>
                      <a:endParaRPr lang="es-MX" sz="800" dirty="0" smtClean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Ficha 17 del Fichero Leer y Escribir “¡Te digo quién soy?, grandes biografías”.</a:t>
                      </a:r>
                      <a:endParaRPr lang="es-MX" sz="800" dirty="0" smtClean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Elabore un mural a la vista de los padres de familia con las autobiografías de todo el grupo.</a:t>
                      </a:r>
                      <a:endParaRPr lang="es-MX" sz="800" dirty="0" smtClean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5607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* El docente redactará una </a:t>
                      </a:r>
                      <a:r>
                        <a:rPr lang="es-MX" sz="800" dirty="0" err="1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hetero</a:t>
                      </a: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 evaluación motivacional de cada biografía en donde los anime y exhorte a cumplir con su proyecto de vida.</a:t>
                      </a:r>
                      <a:endParaRPr lang="es-MX" sz="800" dirty="0" smtClean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Borrador de la autobiografía que cumpla con las características del texto.</a:t>
                      </a:r>
                      <a:endParaRPr lang="es-MX" sz="800" dirty="0" smtClean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"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Organización del anuario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22632" marR="22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-Libro de español 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pág. 110. De la sesión 6 a la 8.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-Articulación 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con </a:t>
                      </a: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FCE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None/>
                      </a:pP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-Computadora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: elaborar un </a:t>
                      </a: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anuario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-Fotografías 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del alumno</a:t>
                      </a: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None/>
                      </a:pP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-Fichero 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I Ficha </a:t>
                      </a: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17</a:t>
                      </a:r>
                      <a:endParaRPr lang="es-MX" sz="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Secuencia 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7: ¡Quién soy y cómo he llegado a ser así?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-Internet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: </a:t>
                      </a:r>
                      <a:r>
                        <a:rPr lang="es-MX" sz="800" u="sng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  <a:hlinkClick r:id="rId2"/>
                        </a:rPr>
                        <a:t>www.autobiografías.com.mx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 Juan José Arreola, sobre su vida y obra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22632" marR="22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1) Participación individual 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y colectiva</a:t>
                      </a: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2) Producción 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de la autobiografía y autoevaluación (pág. 129</a:t>
                      </a: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)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3)</a:t>
                      </a:r>
                      <a:r>
                        <a:rPr lang="es-MX" sz="800" baseline="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Escritura 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y empleo de tiempos verbales en pasado, presente y futuro</a:t>
                      </a: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4) Rúbrica </a:t>
                      </a:r>
                      <a:r>
                        <a:rPr lang="es-MX" sz="8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Times New Roman"/>
                          <a:cs typeface="Calibri"/>
                        </a:rPr>
                        <a:t>(se anexa Rúbrica del producto de estudiantes).</a:t>
                      </a:r>
                      <a:endParaRPr lang="es-MX" sz="8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22632" marR="22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uadroTexto 12"/>
          <p:cNvSpPr txBox="1"/>
          <p:nvPr/>
        </p:nvSpPr>
        <p:spPr>
          <a:xfrm>
            <a:off x="116632" y="357208"/>
            <a:ext cx="6455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Planeación por Proyectos </a:t>
            </a:r>
            <a:endParaRPr lang="es-MX" sz="2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37112" y="4283968"/>
            <a:ext cx="1080120" cy="14401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606" y="7759744"/>
            <a:ext cx="657744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6600" algn="l"/>
              </a:tabLst>
            </a:pPr>
            <a:r>
              <a:rPr kumimoji="0" lang="es-MX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HelveticaNeue-Light"/>
              </a:rPr>
              <a:t>COMPETENCIA QUE SE FAVORECEN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Neue-Light"/>
              </a:rPr>
              <a:t>: Emplear el lenguaje para comunicarse y como instrumento para aprender.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6600" algn="l"/>
              </a:tabLst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43150" y="8475140"/>
            <a:ext cx="2171700" cy="486833"/>
          </a:xfrm>
        </p:spPr>
        <p:txBody>
          <a:bodyPr/>
          <a:lstStyle/>
          <a:p>
            <a:r>
              <a:rPr lang="es-MX" dirty="0" smtClean="0"/>
              <a:t>Escuelas de Tiempo Completo. SEDU. COAHUILA</a:t>
            </a:r>
            <a:endParaRPr lang="es-MX" dirty="0"/>
          </a:p>
        </p:txBody>
      </p:sp>
      <p:sp>
        <p:nvSpPr>
          <p:cNvPr id="12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914900" y="8475140"/>
            <a:ext cx="1600200" cy="486833"/>
          </a:xfrm>
        </p:spPr>
        <p:txBody>
          <a:bodyPr/>
          <a:lstStyle/>
          <a:p>
            <a:fld id="{1C57C5E8-7AA0-402E-BDEC-309670618C24}" type="slidenum">
              <a:rPr lang="es-MX" smtClean="0"/>
              <a:pPr/>
              <a:t>18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19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t="17979" r="9908" b="8599"/>
          <a:stretch/>
        </p:blipFill>
        <p:spPr bwMode="auto">
          <a:xfrm>
            <a:off x="111082" y="1259632"/>
            <a:ext cx="66247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7209" y="4644008"/>
            <a:ext cx="4976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¿Qué son las Líneas de Trabajo?</a:t>
            </a:r>
          </a:p>
          <a:p>
            <a:pPr algn="ctr"/>
            <a:endParaRPr lang="es-MX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s-MX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s-MX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MX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s-MX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4845" y="5724128"/>
            <a:ext cx="6438379" cy="249627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Son la propuesta pedagógica del Programa Escuelas de Tiempo Completo, que busca fortalecer los conocimientos, habilidades, actitudes y valores de los alumnos con base en actividades que permiten profundizar en el tratamiento de ciertos contenidos </a:t>
            </a:r>
            <a:r>
              <a:rPr lang="es-MX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curriculares; </a:t>
            </a:r>
            <a:r>
              <a:rPr lang="es-MX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son útiles como herramienta para diversificar las actividades didácticas en el aula. No se trata de líneas alejadas del plan y programas de estudio; son caminos alternos, que permiten pensar de manera enriquecida cómo va a aprender el </a:t>
            </a:r>
            <a:r>
              <a:rPr lang="es-MX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alumno.</a:t>
            </a:r>
            <a:r>
              <a:rPr lang="es-MX" dirty="0" smtClean="0">
                <a:latin typeface="Comic Sans MS" panose="030F0702030302020204" pitchFamily="66" charset="0"/>
              </a:rPr>
              <a:t>.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data:image/jpeg;base64,/9j/4AAQSkZJRgABAQAAAQABAAD/2wCEAAkGBxQTEhUTEhQVFRUWFhcWFRYUFRQUGBsVFxQXFhQSFRQYHCgiGhslHBcVIjIhJSorOi4uFx81ODQsNygtLisBCgoKDg0OGxAQGiwmICQsLCwsLS0sLCwsLCwsLCwsLCwsLC8sLSwsLCwsLCwsLDAsLC8sLCwsLCwsLCwsLCwsLP/AABEIAOEA4QMBEQACEQEDEQH/xAAbAAEAAgMBAQAAAAAAAAAAAAAABQYCAwQHAf/EAEYQAAEDAQMJBQQGBwcFAAAAAAEAAhEDBCExBQYSIkFRYXGBEzKRobFSYnLBI0KCkqLwByQzc7LR4RQ0Q2ODs/EWU5PC0v/EABsBAQACAwEBAAAAAAAAAAAAAAABBAIDBQYH/8QAPxEAAgEDAQMICAQFAwUBAAAAAAECAwQRIRIxUQUGQWFxgZGxEyIyM6HB0fAUQmLhIyRScrKCosIWU9Li8RX/2gAMAwEAAhEDEQA/APcUAQBAEAQBAEAQBAY1HhoLnEAASSTAAGJJ2BNwSyV+rnhQDoaHOaMXxA5MHecegG2QL1Ud5S7uP04+XWW1ZVMdfD68PvQiLdnzU/waTQNhqEuPVrSAPvFVpco/0x8fp+5ahycvzy8Pv5Ef/wBa2vdR6td6B3zWv8fV6vD9zb/+fS6/H9jro59VgNelTcfdL2eukti5Rl0x+JrfJseiXwJrJ2edB91TSpO95rnNPJwHqArNO9py36dpWqWNWO7XsJqx5RpVf2VRj4xDXAkcxiOqsRqRn7LyVZ05w9pNHUszAIAgCAIAgCAIAgCAIAgCAIAgCAIAgCAIAgIDLOcdJgLGV2iphdTdWAIxB0TAPM9FWq3NOGm1r2Z8i1Rtak9dl47ceZUbbl6vXp9nULdGQTAgmMASDBEwcMQFyq13UqR2XjuOpStKdOW0s95wtpKntFkxdTUpkmssU5B9FNMgyNNRtA1PEEESCLwRIIO8EXg8lnGWuUGk1hk1Z897RTp6BDHuHdc+S6NzgCAec381fhfTUcNZfEoT5PpuWU8Lgd2RM9nvfo2g0aYJuIZUDftVC86PURxW+jeOTxNpd3zyaK9iorME33/LBeadQOALSCDgQQQeRC6BzWsGSAIAgCAIAgCAIAgCAIAgCAIAgCAICo5050sbpUKQD3d17pcGtO1uqQXHYRIGwzeFRuLtQ9WOrOha2cp4nLRfEpBvMkNG4Na1g8GgDquVKbf3g60YKP3k6aQWhmR0NWtkGLwpQNJWZJk1QwZwoINb2rJMk53sWaYNTqayyDqyVlKrZn6dIyJ1mYBw3OGE8bo8jupV5U3mPgaa1CNVYl49J6rk62srU21WGWuE8QdrSNhBuI4LuwmpxUkcCcHCTi+g6VkYBAEAQBAEAQBAEAQBAEAQBAEBXs9csGhRDWGKlUlrSMQ0d944iQOBcDsVW7rejhpvZbs6HpZ67kecMYuI2d43NYsWyDcxYMG0OWOCDF7lKQNDnrNIk+tejQNrXrBoH0qCDEsWWSTHs0yDB7FkmCWzNyqaNoFMnUqkNcNzzdTeOJMN6+6Ffsq2xPZe5+f3oUr6ipw2lvXkelLsnECAIAgCAIAgCAIAgCAIAgCAIDy7OjKPb2lxHdZ9GziAdZ3V09A1cS8q7dTTctPqd6zpejp673qcNNiotlo2hixyBCAxcFINRfjvH5BWSQNJes0gfA+/0/kmAbqT5WDQOlqwZBnCgHwoDW9ZIk0U2E1GFnebLujGmoR+CeisUFma8fDU11WlB57PHQ9iXojzYQBAEAQBAEAQBAEAQBAEAQHJle0GnQq1Biym9w5tYSPRYVJbMHLgjOnHamo8WjyWgyIC84z0p202rS2DYQoINTiskSayVkDGzUg+qGkkEggEci4Ejb3SOuxWKEIzlsvpNdSTiso31cgVZ1dE8QYPUER5lb3aSW5owVxHpN1LNiqRruYOADj57+SzVnLpZi7pdCPtXNyq2C0h5G7UPIgmCOo5LGVnJbtfgFcxe/Q3UckPI+sw7Q9rXeDmuE+AUfglJZ1Xbh+RH4jHWZvyOY79/wAMDqJnzWX4CON7yR+IfAjalMh+g4Q4aR4SKbnAg7QYVaNBqo4S4M3OacdpHO6otKRtJjMqzh9raT9Rj38Lx2cH7/kr1jDNXPBft8ynfyxSxxf7/I9KXZOGEAQBAEAQBAEAQBAEAQBAEBE51n9Tr8WEfeu+a03HupdjN9sv40e08yoleekehOymVqZBk4qEgc73LYkSaXPWWAdWRqBfXYRg063ItcQfFsdVbtYZnnh9GaK8sRxx/YubAGiTygCSTsAC6hz2zrpXi9pbz0f/AFJUmGTLQCDJi+nuHyQnJxOpumHNEbC0k9DIHjzwumDJMr2XaRa51U3Ds+yZhJe7Sl3INc7HcqlZbLc+rC7S1Se0lHryVk1YknfA6b/MrntY3l1PJ6PmHkc0aRqvEPqxANxDB3ZGwkkk/Z2hdezouEdp72cS+rqpPZW5eZaFcKQQBAEAQBAEAQBAEAQBAEAQEXnPT0rJX4U3O+6NL5LVXWaUuxm63eKse1Hl1MrzzPRHUxy1tA+vcoSBzVCtiBzVHXjqfl81miS25sWLRp6bhe8yJ2NAIb6uP2l1Lansx16Tn3E9qWhPsIu4YeisFYzp2lpwOwHo7u+inJjg26SAxfVAvJwQYNb3goZYK/ljJz6j9LvwNRpGjTbvfUJJL+QF8AG5V6lNyed/BdHfxN9OoorHjx/Y6s2czNAitaoc8XtpzIacZefrO8p33RNC0w9qe803F7tLYp6LiXRXjnBAEAQBAEAQBAEAQBAEAQBAEB8e0EEG8EQRwOIQHkGULH2FapRmdBxAO9p1mk8dEhefrU9ibjwPSUanpKalxPjHqu0bD656YBpdeQBeSYAF8k4BbIxbeEG0llk7krIABD6us72fqjcD7R8ueK6NK2UdZbylUrt6IsbWq2VjU2k6q4sa7RulzheQDcIHtG+J3HGIMxjtM11ano11m21ZH7Jum1ziGwS10QQ0CCIA7oEgYcJvGcqaxoaYXEm8SM+1uWss4NDLJUr4ENZMEkFxdGLQJECbieBEbVlGDlqaqldQeEss1Osz6T9FztIEEgxEmRpaV5vEiOBwuUShssypVfSJ6aokbK2Y4lo6FwnySO8VHhMnlvKIQBAEAQBAEAQBAEAQBAEAQBAEAQFC/SHkwh7bQ0XOAY/g8dwngRd9kb1zL6lqp9z+X32HV5PraOm+1EZm/kQ129o4lrJgQNYkYxOEb1oo23pFtPcW61xsPC3kras2aRENe8HCTouHhA9VvlZ0+hs0Rup9KRFZt2Qms7TF9MER7xOiSPB3itdrTxN56DbcTzBY6S2Mpq+U8mTkGCJyvlr+xUq1ojShgge+HQ2eGu4ng1TGWzk1VqbnslVzY/SFXtNrqUCXVqFQPFJxpNa+m7RloeaYjQMEXybxekary0zGVDc0X7srlBuzqU7OrPmpYx2DGVGHs3uFbswR2hqHQaNMFpaB3se8IwvmVXCSRp9BmTbOrM/Oapb6LX1mBtWmXteWtLWuB0Cx7Qd94IG1uyQEc9qKM6dLYk8bi32MwR8Tf4gkd4qLRk4t5RCAIAgCAIAgCAIAgCAIAgCAIAgCA12mg2o0seA5rhBB2hQ0msMmMnF5RBssgo0zSZgydHS3ElwnfjjwK0KCgtlF1TdR7TOSiL5k8QTJnbI2dFBtZ9ZYmir2oucW6LtzhdBPERju6RGwtraI2njZOiq+FLZMVk4X2la3IsqmZ0qkqUzGcMHV2Wrq43eEjSjjExxhbEVmzqaARdfjhwMEeKkwOS1MGkzfJP2dEzPDDrChmcTRVqwtbZYjDJsoVZwx2c9hWUWYTgWWm+QDvAPirRymsPBkhAQBAEAQBAEAQBAEAQBAEAQBAEAQHPa7IH8DsPyI2hYuOTOFRxIO22d9MiQCDgQbuRuuK1Si0XKdRTMWVFBngxrGQsZGyGhHvYtTRbTRuszL1MUYVJaEnZqoJc3a2J6iQeX8ityKUjY6gCZvBOOiXNnnBEqTAwbTbEt27ZJJ3axvKhmS0I+00SStUkW4TRnZqcXqYoxqSRaKLIaBuAHgFcRx28vJ8rVdEbzsH52IQa7I4nSkzf8ALYNgQhGytWDeJ3DFCTNpkSEB9QBAEAQBAEAQBAEAQBAEAQBAc1eo0yx4kYHbx2XpjIUsPKIO22M09YHSZscL44Oj1WiUcF+lVU9HvNQY4t0heL5jYmw2soemSm4s1XLXgsbRupQpSMZSI3KViq9o2pQc5rg3RG0OJeXOD5ui8Y9MEa6UbqNWnsuNRZXx7iao0XFoFR+kYGkGjRaTtuxjhKzKkms+qjqhDE1upKMGSkb7DZpId9UGeZGEcB+dqzhHpNNappgkqjwBJ/PBbSqc7WzrHH0G4KSDBlWC4DG7kLvzchGR2e0nmSgMW1C3DA4NOJO8bvzggN4tbdsjmJ8xKjBOSu5YzqHcs5BO2pEgfAD3jxN2GOyxToN6yJJ7I7ibPRLiS40qZJN5J0BJJ3rTP2mDsWICAIAgCAIDRbrW2kw1HzoiJgSbyALuqmKbeEDTYcq0a11Oo0n2e66N+g6D5KZQlHegdNSs0Ym/difBYg4HVdJ0wRug3gD124SpMTfTtB4O8j+eFyYJya6lQF26Yxuv3cdmCEMyDdou5fMbUBpptDJ1QATOrhhu2IljcTKTk8s5rbk+danjjGw8txWuUM6o30q7ho9xEitBg3HCDcfBaNxeWGso6aJvxPK7/lSQ0dLqgEEkRxcW+Y9OKyMGjbTIPdJafZdJ6wb+oMIYvKNtnhzg146TdgSOLhcd3JZRxk1zcksolsOAW0qnNpaRnZs/nz/O9SQYPeXXDqfkOKEGylThCTY4BAR+U7fTot06hibhtJPstG38krKMXJ4RBRcsZdfX1e5T9gHHi87eWHOJV2nRUdXvJOKi5bGD1LJYijSH+Wz+ELmS3sk6lACAIAgCAIDgy/TmzVuFNzhzaNIeYWdN4kgeY1oXRRB22HLtalcHaTfZfrDoe8PGOC1yoxYwWPJ+dVJ11QGmd51m/eAkdQOarzoSW7Ugn6VRrgHNIcDg4EERwIWgGbmgoDUaZGB6G8f0QDtN93p0KA+FkXtu4bP6KQcltoaYOjoipF2mJaeDgMRxGHkocU95nGpKG486y3baxeadVraZYb2sBbfFxLpvG6Ll07a1oxW2te36HFveULib9HL1ccG/PgdmamStN/bPDXNaSGgkz2g0SHXDZ6rTfV9heihpx7OBa5KtXUfp6jzwzrrx+heKZ337RN5HVco7zOikRpMO4x97V9SPBZR3mqa0Z2Wh8nR2DvfJv54LcVGaXOm4YbT8h/P8gQb6bIQkyLkBXsu5ytpSynD6m32Wn3iMT7o6wt1Oi5avcQUW2211RxfUcXOO07twGwcAr0YKKwiTkNRZ4B1WdyxYPXLEIpsG5rfQLlMk3KAEAQBAEAQGFanpNLTgQQeohAePVXmL8dvPausiDR2qnANjaiYB02S2PpnSpvcw7dE3H4hg7qCsJQUt6BY8n53uF1Zml7zLj1YTB5gjkq0rb+lkFlsGU6VYfRvDt4wcObTePBV5Qcd6B1ESsQajTju+Bw6bkBgTNxuP5vBUkETnDkVtoZBgVG/s37/cdwP9RtC3UKzpS6ukr3NvGtHD39DKDZ7dVstQggiHgVKZi++D1g3HlsV+tQhcQyt/QzmWl3VtKmy93Svp1+ZebFlBtRukxwcOGI4EbDwK4U4Sg9mSwz1tKpCrHbg8o05Wq9qP7Mx30lUgXYtYCHPqHdABjeSFut01Lba0Xn0L76CpeyWx6JPWXil0v6deCw0mQAxpMAAEklxw2uN5cd/VZPU0JY0Oqm2FBJjabS1jS57g1oxJMBSk3oiSkZczodUllGWM2uwe7l7I8+V4Vunb41kCsverWAfLPQfVdosEnbsAG9x2D83qpfX9Cyp+krSxwXS+pL7S6WjOnTlN4idWV8migKd5c52lpHAXaMADrj/wuRyJyxU5Rr1W1iMVHC7c6t8dOzze6vRVOK4nPTOqTwPovQsrHs7BAA3Lkkn1AEAQBAEAQHDlh0U8frC4Yux1fn0WM9xuoLMik52OpaAAYW1Nh0S27bJi9brPa29N3Sba+NnXuK5kqyCrU0CS2QYIjEQRM7IlY8tX9WxtvT00niSTT4PPDpzg0UKaqS2WddqyBWZe2Kg924/dPyJXOs+ddnW0rJwfXqvFa+KRtnaTju1I4uIMEEEYggg9Qb16SnUp1Y7dOSa4p5XwKrTTwzNtVZYBsZVvBBgjAgwQd4IwKhoE7k/OitTudFVvvXO6PHzB5rRO3i92gLPk7OKjVgaWg4/VfDTO4HA8gZ4KrOlKO8glHtBxWsGlzY4jz/r+cVJBWM88idtT7Vn7Ro2fWaL4+JuI3wQrVrX2Hsvc/gUr239JHbjvXxXD6FBY4HGA784HaF1d+jOGsrVF+zFyYKdI1YAdV7t2FMHHqb+OquXeVdqeyty8ztcn0diG298vL71LdTbAVM6BHZZy5ToCDrPIuYDfwLj9UcecStkKbnuBQ8q5VqV3aVQ3DutFzW8hv4m/pcr1OmobiSNfUW3AO3JeR31ocZbT9rafgB9T5rznLHOOjZZpUvWqfCPb19S72izRtnPV6ItlksrKbdFggeZO8naV84urqtdVHVrSzJ/eFwXUjpwgoLESv54HWo8qnrTXsuZa9+/7P+RRvvy9/wAiMs7ZEbwvbSKJ7MuSSEAQBAEAQBAcOWB9H9puGPeA1dxv9VjPcbaHtlKzvP0bRLzrfWaALgdsY3rdZL+J3G6u/U7yuZFdFopn3iPvNc35rXzip7fJtVcEn4ST8jTbPFVF5XyU7BptFmZUEPaHDiJjiNy30Lmtby26MnF9Tx/9MZRjJYaIe15tNN9JxbwdrDxxHiV6ez53XNPS4iprivVf0fgu0qTs4v2XghrVkutT7zCR7TNYeV46gL1dny/YXWkZ7L4S0fjufcypO3qQ6PA5WVV2cGk3NqKMAk8nZbrUbmPlvsP1m9NrehC1ToxkCy2DOuk+6qDSO86zPvDDqAOKrTt5LdqQTYhw0mkEG8EGQdxBHqFoIPO8uZDi1NpNENquBbcNWTr+F55ELp0a/wDCbe+P2ji3FriulHdL7f1PQqLGsaIhrWtAE3BrGiAOFy5m87SWCuZZzsHds5B/zcR/pjb8Ru3SrNO3b1kSVGrXJJJJJJkkkkk7yTiVcSxoiTSCXEAAkm4AXk8gsatWFGDqVGlFb2yUm3hFhyVm+BD60E7GYtHxe0eGHPFfP+WOdE6+aVpmMemX5n2f0r49m46FG0UdZ7ywLyBdCArGd3fpfC7zLf5L3nMtepXfXH/kc++3x7/kcWTxLmjiPVeznuZRPYVyiQgCAIAgCAIDF7ARBEg7ChKeNUefZ90dGs0CdHswQCSdbScHRPANVy0jFJ43kynKW8qlndo1GO3PYegcCVlyhT9JaVYcYSXwZFN4mn1o9BXxc7gQBAEBxWzJdKpe5gn2hqu6kY9V0bPla8s9KNRpcHqvB6eGpqnRhPeiGtWbThfSeHcH3H7wuPgF6uz54xel1Tx1x+j+r7CpOyf5X4kK+WktcIIMEXXEcl7GhWhXpxq03mLWUylJOLwz4ai24IM8l2qowns3vZLjIa4gHWOIFx6rGUIy3oE4+11n6L3VCXMnROjTkaQLTfo33E4rT6OC0wHBPDfQRGVbVUqH6So943OcSOYbgFuhCMdyBw0n3eI8DCzwQbKDC97WAwXODZPExKr3dwrahOs1nZTeOODKEdqSRdcmZLZRGre44vOJ4DcOHqvk/KXK1xfzzVfqrdFbl9X1v4LQ7FKjGmtDuXMNoQBAVbO0/SU/hPqvoPMxfwKr/UvI5177SObJAmpTG97B4uAXransvsKR6+uWSEAQBAEAQBAEBTP0hUr6LuDwehYW+rlbtXvQKDaW4q8knoyD0Gk/SaHbwD4iV8PnBwk4PobXgd1PKyZrAkIAgCAICiZcutFUe8PNrXfNfWubstrkyi+prwk0ce5WKr++g4ZXaNBtsOPU+srFkosNLurU95kQ1vF62RMWR9M3dT/EVmQdWTT9NS/eU/N4C5/KyzYVv7JeTNlL249qPQl8bO2EAQBAVTOw/TM+AfxOX0Tmav5Wo/1/JHNvfbXYash/tqP76l/utXqqvsvsKZ66uWSEAQBAEAQBAEBWc/aU0GHdUv5FjvmGqxbv1gecWgLoIgueRnzQpfA0dQIPovj3K1P0d9Wj+uXxefmdmi8049h2rnG0IAgCAICkZyti0P4hp/AB8l9T5rSzybBcHJfFv5nJul/FZGL0JWLDkLIzKtLT0nNdpEGIIMREg8NxC8XyzzgubC9dKKUo4Tw9+7XDXzyXaNvGpDPSTLMiuAjtB/4z/wDapf8AWb/7H+//ANSfwvWYDN+nMvJfwNzfAXnqVRuudd7WTjTxBdW/xfySZuhawWr1KpllgFeoAIAdcBddAuXueQZufJ1KTeuH5so3CxUZpsX7Wn+8pnwe0qzyks2VZfon/izGl7ce1eZ6IvjB2wgCAICoZ1n9YH7pv8dRfSOZy/kpv9b/AMYnMvfeLsMs3BNej+8Z5OBXpa3sMqHrS5hIQBAEAQBAEAQENnfTmy1N4LD4PbPlK20XiaB5baQukiC05sPmztG4vH4iR5EL5bzmp7HKVR8dl/7UvNHVtXmkiVXALIQBAEAQFNzsEWjnTafxPHyX0vmfLNhJcJvyizl3nvO4h16kqFwzPd9C7hUI/C0/NfM+d6xfrrgvNnTtPd95YmryhvZqqLJGcSg5wD9Zq82/7bCvrPNp55Mpf6v85HKufev76Dksx12fE3+ILp3qzbVF+mXkzVD2l2o9GXxRHcCAIAgKfnR/eP8ATaPNx+a+lc0Fiwl/e/KJy7z3nd9TozVE2mj8Y8r16Kv7DKp6quaSEAQBAEAQBAEBxZbp6VnrNGJpvjnomPOFlB4kmDyO1Lqogns0H/RvG589C1o9QV875408XkJ8YeTf1R0rJ+o11k8vJFwIAgCAICp54N+lYd7I8HH+a+h8zJZt6seEk/Ffsc29XrJkCvYlItmZh+iqfvJ/AwfJfN+eS/nYP9C/ykdKz9h9v0LM1eQLDNdRSjJFEzlH6y/jon8AHyX1Xms88mw6nLzZzLr3rI6mbxzHqu5XWaUl1PyNEd6PSCviCO6EB8cYEm4DEn1UpNvCBA5Szla3VogPPtHuDltd0gcV6zkzmpXr4ncvYjw/M/8Ax79eop1buMdI6+RW61odUcXPOk47bugAGAXvrSzo2lJUqMcR+fFnPnNzeZE7mf8A3qiN7neVN5+SXHsMxPU1ziQgCAIAgCAIAgPjmyCDgbigPF7Swi44i48xcV1ovKyQfLBlJ9EnQjWiQ4SLp3EHaVzeU+R7flFR9LlOOcNPj2pm2lWlT3E1Zs6m/wCJTI4sIcOZBiPNeUueZteOtCopdT9V/NeRbjex/MiVs2VqNTu1GzudqnoHRK89c8kXttrVpPHFarxWUWYVoS3M7lzTaEAQFXzzbrUjwqDwLI9Svd8ype/j/Z/yOfffl7/kV1e5KBaszDqVB7w9P6L55zzj/MUn+l+f7nRsvZfaWdi8WyyzCopRlEpGdI/WD8LfmPkvqHNKWeT+yUvkzm3nvO4h3GBO5elksporI9LK+GI7xFZSy7TpS0a7x9VpuB952zleeC73JnN+6vsTxsw/qfT2Le/gusr1bmENN7KrlDKVSsdc6uxoubwu2nifJfQeTeRbWwWaccy/qer7uHd35OdUrzqb9xyLqmks2Q8zK9aHVPoWe8NcjhT2fajkVWqXMY6R1JwX7JGQqNnH0bdbAvdrPPXZyEBUZ1JT3kkmsAEAQBAEAQBAEAQHnWXc1LR2lR9NgqNc97gGuEhrnEgEOjCYulXqdeGEmQVS2WV9MxUY9h2abXNnlIv6K1GUZbmDQsiApBvs1sqU/wBm9zeAN33Td5KhdcmWdz76lFvjjD8Vh/E2RqzjuZK2bOeqO+1rx1YfESPJeeueZ1tPWjOUe31l8n8WWY3sl7SySlmzlou72kw+8JHi2fOF5+55q39LWCU11PXwePhksRu6b36HFnVXY9lNzHNcA5wlpBxA3cl1OaVKrQuatOrFxbinhprc+vtNV5JSimmVxe7OeWbMt37UfAfHT/kvBc9V69F9UvkdCy3SLWxeFZaZhUUoyiUrO0frA/dN/jqL6XzOf8jJfrf+MTnXnvF2fUhHtkEbwQvWFQlspZdqVbhqM3NN5+J3yEdV5rkzmza2mJ1fXn17l2L5vPVgtVbqU9FoiKw4BelKpYci5oWivDiOyp+1UBkj3aeJ5mBfcSq1S5jHRaskv2RM2qFmgsbpP/7j4c77OxvSOqpVK0p7ySZWoBAEAQBAEAQBAEAQBAEBi9gIggEHEG8eCAhbbmlZKmNEMO+nNPrDbj1BW2NepHpBAW39Hm2jWPKq0H8bYj7q3xu3+ZEYK/bc0bXTxpaYG2kQ/wAG3OP3Vvjc030gharC06LgWu9lwLT1ab1vTT3EGKA+QpB9UAl82spMoveHzDw28CY0S7EC/wCtsXl+c3JVxfQpyoJNw2tM4bzjd0aY4lq2qxpt7XSXGhb6ThdUZ94T1GxfPanJ15TeJUpr/S/oXfSQe5nPbssUmCdLSO5mt0kXDqQrdnyDf3MsRpuK4y9VfHV9yZDrwit5SMp251aqXuuuAaBsALrp27b19N5J5NhyfbqjF5e9vi/ktMI51Wo6kss5l0jUTWRM169pgtboUz/iPkAjexuLvTitNS4hDrZJf8h5p0LPDo7SoPrvgwd7G4N548SqNSvOe/cSTy0gIAgCAIAgCAIAgCAIAgCAIAgCAIAgNVpszKg0ajGvbue0OHgVKbW4EDbsybJUmGupE7abiPBrpaOgW6NxUXSCv279HtQX0arHcKgLD94TPgFvjdr8yIwQFtzctVLv0Xkb2DtBz1Jgc4W+NenLpBFUzr8gZ8RctgJ/J77lqkZI05SKmJDNORcgVrU89k0aIgOe4w0G8xvJg4AbRMSlStGnvIPQMiZm0KEOeO2qD6zxqg+7TwHMyRvVGpcSnpuRJZFoAQBAEAQBAEAQBAEAQBAEAQBAEAQBAEAQBAEAQBAcWUclUa4irTa/iRDhyeLx0KyjOUdUwQxzKogy2pVbwlhHm2fNbvxM+nAM6OZlnBl5qVODnAD8AB8SodxPoBP0KDWNDGNDWi4NaAABwAWltvVg2K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hUTEhQVFRUWFhcWFRYUFRQUGBsVFxQXFhQSFRQYHCgiGhslHBcVIjIhJSorOi4uFx81ODQsNygtLisBCgoKDg0OGxAQGiwmICQsLCwsLS0sLCwsLCwsLCwsLCwsLC8sLSwsLCwsLCwsLDAsLC8sLCwsLCwsLCwsLCwsLP/AABEIAOEA4QMBEQACEQEDEQH/xAAbAAEAAgMBAQAAAAAAAAAAAAAABQYCAwQHAf/EAEYQAAEDAQMJBQQGBwcFAAAAAAEAAhEDBCExBQYSIkFRYXGBEzKRobFSYnLBI0KCkqLwByQzc7LR4RQ0Q2ODs/EWU5PC0v/EABsBAQACAwEBAAAAAAAAAAAAAAABBAIDBQYH/8QAPxEAAgEDAQMICAQFAwUBAAAAAAECAwQRIRIxUQUGQWFxgZGxEyIyM6HB0fAUQmLhIyRScrKCosIWU9Li8RX/2gAMAwEAAhEDEQA/APcUAQBAEAQBAEAQBAY1HhoLnEAASSTAAGJJ2BNwSyV+rnhQDoaHOaMXxA5MHecegG2QL1Ud5S7uP04+XWW1ZVMdfD68PvQiLdnzU/waTQNhqEuPVrSAPvFVpco/0x8fp+5ahycvzy8Pv5Ef/wBa2vdR6td6B3zWv8fV6vD9zb/+fS6/H9jro59VgNelTcfdL2eukti5Rl0x+JrfJseiXwJrJ2edB91TSpO95rnNPJwHqArNO9py36dpWqWNWO7XsJqx5RpVf2VRj4xDXAkcxiOqsRqRn7LyVZ05w9pNHUszAIAgCAIAgCAIAgCAIAgCAIAgCAIAgCAIAgIDLOcdJgLGV2iphdTdWAIxB0TAPM9FWq3NOGm1r2Z8i1Rtak9dl47ceZUbbl6vXp9nULdGQTAgmMASDBEwcMQFyq13UqR2XjuOpStKdOW0s95wtpKntFkxdTUpkmssU5B9FNMgyNNRtA1PEEESCLwRIIO8EXg8lnGWuUGk1hk1Z897RTp6BDHuHdc+S6NzgCAec381fhfTUcNZfEoT5PpuWU8Lgd2RM9nvfo2g0aYJuIZUDftVC86PURxW+jeOTxNpd3zyaK9iorME33/LBeadQOALSCDgQQQeRC6BzWsGSAIAgCAIAgCAIAgCAIAgCAIAgCAICo5050sbpUKQD3d17pcGtO1uqQXHYRIGwzeFRuLtQ9WOrOha2cp4nLRfEpBvMkNG4Na1g8GgDquVKbf3g60YKP3k6aQWhmR0NWtkGLwpQNJWZJk1QwZwoINb2rJMk53sWaYNTqayyDqyVlKrZn6dIyJ1mYBw3OGE8bo8jupV5U3mPgaa1CNVYl49J6rk62srU21WGWuE8QdrSNhBuI4LuwmpxUkcCcHCTi+g6VkYBAEAQBAEAQBAEAQBAEAQBAEBXs9csGhRDWGKlUlrSMQ0d944iQOBcDsVW7rejhpvZbs6HpZ67kecMYuI2d43NYsWyDcxYMG0OWOCDF7lKQNDnrNIk+tejQNrXrBoH0qCDEsWWSTHs0yDB7FkmCWzNyqaNoFMnUqkNcNzzdTeOJMN6+6Ffsq2xPZe5+f3oUr6ipw2lvXkelLsnECAIAgCAIAgCAIAgCAIAgCAIDy7OjKPb2lxHdZ9GziAdZ3V09A1cS8q7dTTctPqd6zpejp673qcNNiotlo2hixyBCAxcFINRfjvH5BWSQNJes0gfA+/0/kmAbqT5WDQOlqwZBnCgHwoDW9ZIk0U2E1GFnebLujGmoR+CeisUFma8fDU11WlB57PHQ9iXojzYQBAEAQBAEAQBAEAQBAEAQHJle0GnQq1Biym9w5tYSPRYVJbMHLgjOnHamo8WjyWgyIC84z0p202rS2DYQoINTiskSayVkDGzUg+qGkkEggEci4Ejb3SOuxWKEIzlsvpNdSTiso31cgVZ1dE8QYPUER5lb3aSW5owVxHpN1LNiqRruYOADj57+SzVnLpZi7pdCPtXNyq2C0h5G7UPIgmCOo5LGVnJbtfgFcxe/Q3UckPI+sw7Q9rXeDmuE+AUfglJZ1Xbh+RH4jHWZvyOY79/wAMDqJnzWX4CON7yR+IfAjalMh+g4Q4aR4SKbnAg7QYVaNBqo4S4M3OacdpHO6otKRtJjMqzh9raT9Rj38Lx2cH7/kr1jDNXPBft8ynfyxSxxf7/I9KXZOGEAQBAEAQBAEAQBAEAQBAEBE51n9Tr8WEfeu+a03HupdjN9sv40e08yoleekehOymVqZBk4qEgc73LYkSaXPWWAdWRqBfXYRg063ItcQfFsdVbtYZnnh9GaK8sRxx/YubAGiTygCSTsAC6hz2zrpXi9pbz0f/AFJUmGTLQCDJi+nuHyQnJxOpumHNEbC0k9DIHjzwumDJMr2XaRa51U3Ds+yZhJe7Sl3INc7HcqlZbLc+rC7S1Se0lHryVk1YknfA6b/MrntY3l1PJ6PmHkc0aRqvEPqxANxDB3ZGwkkk/Z2hdezouEdp72cS+rqpPZW5eZaFcKQQBAEAQBAEAQBAEAQBAEAQEXnPT0rJX4U3O+6NL5LVXWaUuxm63eKse1Hl1MrzzPRHUxy1tA+vcoSBzVCtiBzVHXjqfl81miS25sWLRp6bhe8yJ2NAIb6uP2l1Lansx16Tn3E9qWhPsIu4YeisFYzp2lpwOwHo7u+inJjg26SAxfVAvJwQYNb3goZYK/ljJz6j9LvwNRpGjTbvfUJJL+QF8AG5V6lNyed/BdHfxN9OoorHjx/Y6s2czNAitaoc8XtpzIacZefrO8p33RNC0w9qe803F7tLYp6LiXRXjnBAEAQBAEAQBAEAQBAEAQBAEB8e0EEG8EQRwOIQHkGULH2FapRmdBxAO9p1mk8dEhefrU9ibjwPSUanpKalxPjHqu0bD656YBpdeQBeSYAF8k4BbIxbeEG0llk7krIABD6us72fqjcD7R8ueK6NK2UdZbylUrt6IsbWq2VjU2k6q4sa7RulzheQDcIHtG+J3HGIMxjtM11ano11m21ZH7Jum1ziGwS10QQ0CCIA7oEgYcJvGcqaxoaYXEm8SM+1uWss4NDLJUr4ENZMEkFxdGLQJECbieBEbVlGDlqaqldQeEss1Osz6T9FztIEEgxEmRpaV5vEiOBwuUShssypVfSJ6aokbK2Y4lo6FwnySO8VHhMnlvKIQBAEAQBAEAQBAEAQBAEAQBAEAQFC/SHkwh7bQ0XOAY/g8dwngRd9kb1zL6lqp9z+X32HV5PraOm+1EZm/kQ129o4lrJgQNYkYxOEb1oo23pFtPcW61xsPC3kras2aRENe8HCTouHhA9VvlZ0+hs0Rup9KRFZt2Qms7TF9MER7xOiSPB3itdrTxN56DbcTzBY6S2Mpq+U8mTkGCJyvlr+xUq1ojShgge+HQ2eGu4ng1TGWzk1VqbnslVzY/SFXtNrqUCXVqFQPFJxpNa+m7RloeaYjQMEXybxekary0zGVDc0X7srlBuzqU7OrPmpYx2DGVGHs3uFbswR2hqHQaNMFpaB3se8IwvmVXCSRp9BmTbOrM/Oapb6LX1mBtWmXteWtLWuB0Cx7Qd94IG1uyQEc9qKM6dLYk8bi32MwR8Tf4gkd4qLRk4t5RCAIAgCAIAgCAIAgCAIAgCAIAgCA12mg2o0seA5rhBB2hQ0msMmMnF5RBssgo0zSZgydHS3ElwnfjjwK0KCgtlF1TdR7TOSiL5k8QTJnbI2dFBtZ9ZYmir2oucW6LtzhdBPERju6RGwtraI2njZOiq+FLZMVk4X2la3IsqmZ0qkqUzGcMHV2Wrq43eEjSjjExxhbEVmzqaARdfjhwMEeKkwOS1MGkzfJP2dEzPDDrChmcTRVqwtbZYjDJsoVZwx2c9hWUWYTgWWm+QDvAPirRymsPBkhAQBAEAQBAEAQBAEAQBAEAQBAEAQHPa7IH8DsPyI2hYuOTOFRxIO22d9MiQCDgQbuRuuK1Si0XKdRTMWVFBngxrGQsZGyGhHvYtTRbTRuszL1MUYVJaEnZqoJc3a2J6iQeX8ityKUjY6gCZvBOOiXNnnBEqTAwbTbEt27ZJJ3axvKhmS0I+00SStUkW4TRnZqcXqYoxqSRaKLIaBuAHgFcRx28vJ8rVdEbzsH52IQa7I4nSkzf8ALYNgQhGytWDeJ3DFCTNpkSEB9QBAEAQBAEAQBAEAQBAEAQBAc1eo0yx4kYHbx2XpjIUsPKIO22M09YHSZscL44Oj1WiUcF+lVU9HvNQY4t0heL5jYmw2soemSm4s1XLXgsbRupQpSMZSI3KViq9o2pQc5rg3RG0OJeXOD5ui8Y9MEa6UbqNWnsuNRZXx7iao0XFoFR+kYGkGjRaTtuxjhKzKkms+qjqhDE1upKMGSkb7DZpId9UGeZGEcB+dqzhHpNNappgkqjwBJ/PBbSqc7WzrHH0G4KSDBlWC4DG7kLvzchGR2e0nmSgMW1C3DA4NOJO8bvzggN4tbdsjmJ8xKjBOSu5YzqHcs5BO2pEgfAD3jxN2GOyxToN6yJJ7I7ibPRLiS40qZJN5J0BJJ3rTP2mDsWICAIAgCAIDRbrW2kw1HzoiJgSbyALuqmKbeEDTYcq0a11Oo0n2e66N+g6D5KZQlHegdNSs0Ym/difBYg4HVdJ0wRug3gD124SpMTfTtB4O8j+eFyYJya6lQF26Yxuv3cdmCEMyDdou5fMbUBpptDJ1QATOrhhu2IljcTKTk8s5rbk+danjjGw8txWuUM6o30q7ho9xEitBg3HCDcfBaNxeWGso6aJvxPK7/lSQ0dLqgEEkRxcW+Y9OKyMGjbTIPdJafZdJ6wb+oMIYvKNtnhzg146TdgSOLhcd3JZRxk1zcksolsOAW0qnNpaRnZs/nz/O9SQYPeXXDqfkOKEGylThCTY4BAR+U7fTot06hibhtJPstG38krKMXJ4RBRcsZdfX1e5T9gHHi87eWHOJV2nRUdXvJOKi5bGD1LJYijSH+Wz+ELmS3sk6lACAIAgCAIDgy/TmzVuFNzhzaNIeYWdN4kgeY1oXRRB22HLtalcHaTfZfrDoe8PGOC1yoxYwWPJ+dVJ11QGmd51m/eAkdQOarzoSW7Ugn6VRrgHNIcDg4EERwIWgGbmgoDUaZGB6G8f0QDtN93p0KA+FkXtu4bP6KQcltoaYOjoipF2mJaeDgMRxGHkocU95nGpKG486y3baxeadVraZYb2sBbfFxLpvG6Ll07a1oxW2te36HFveULib9HL1ccG/PgdmamStN/bPDXNaSGgkz2g0SHXDZ6rTfV9heihpx7OBa5KtXUfp6jzwzrrx+heKZ337RN5HVco7zOikRpMO4x97V9SPBZR3mqa0Z2Wh8nR2DvfJv54LcVGaXOm4YbT8h/P8gQb6bIQkyLkBXsu5ytpSynD6m32Wn3iMT7o6wt1Oi5avcQUW2211RxfUcXOO07twGwcAr0YKKwiTkNRZ4B1WdyxYPXLEIpsG5rfQLlMk3KAEAQBAEAQGFanpNLTgQQeohAePVXmL8dvPausiDR2qnANjaiYB02S2PpnSpvcw7dE3H4hg7qCsJQUt6BY8n53uF1Zml7zLj1YTB5gjkq0rb+lkFlsGU6VYfRvDt4wcObTePBV5Qcd6B1ESsQajTju+Bw6bkBgTNxuP5vBUkETnDkVtoZBgVG/s37/cdwP9RtC3UKzpS6ukr3NvGtHD39DKDZ7dVstQggiHgVKZi++D1g3HlsV+tQhcQyt/QzmWl3VtKmy93Svp1+ZebFlBtRukxwcOGI4EbDwK4U4Sg9mSwz1tKpCrHbg8o05Wq9qP7Mx30lUgXYtYCHPqHdABjeSFut01Lba0Xn0L76CpeyWx6JPWXil0v6deCw0mQAxpMAAEklxw2uN5cd/VZPU0JY0Oqm2FBJjabS1jS57g1oxJMBSk3oiSkZczodUllGWM2uwe7l7I8+V4Vunb41kCsverWAfLPQfVdosEnbsAG9x2D83qpfX9Cyp+krSxwXS+pL7S6WjOnTlN4idWV8migKd5c52lpHAXaMADrj/wuRyJyxU5Rr1W1iMVHC7c6t8dOzze6vRVOK4nPTOqTwPovQsrHs7BAA3Lkkn1AEAQBAEAQHDlh0U8frC4Yux1fn0WM9xuoLMik52OpaAAYW1Nh0S27bJi9brPa29N3Sba+NnXuK5kqyCrU0CS2QYIjEQRM7IlY8tX9WxtvT00niSTT4PPDpzg0UKaqS2WddqyBWZe2Kg924/dPyJXOs+ddnW0rJwfXqvFa+KRtnaTju1I4uIMEEEYggg9Qb16SnUp1Y7dOSa4p5XwKrTTwzNtVZYBsZVvBBgjAgwQd4IwKhoE7k/OitTudFVvvXO6PHzB5rRO3i92gLPk7OKjVgaWg4/VfDTO4HA8gZ4KrOlKO8glHtBxWsGlzY4jz/r+cVJBWM88idtT7Vn7Ro2fWaL4+JuI3wQrVrX2Hsvc/gUr239JHbjvXxXD6FBY4HGA784HaF1d+jOGsrVF+zFyYKdI1YAdV7t2FMHHqb+OquXeVdqeyty8ztcn0diG298vL71LdTbAVM6BHZZy5ToCDrPIuYDfwLj9UcecStkKbnuBQ8q5VqV3aVQ3DutFzW8hv4m/pcr1OmobiSNfUW3AO3JeR31ocZbT9rafgB9T5rznLHOOjZZpUvWqfCPb19S72izRtnPV6ItlksrKbdFggeZO8naV84urqtdVHVrSzJ/eFwXUjpwgoLESv54HWo8qnrTXsuZa9+/7P+RRvvy9/wAiMs7ZEbwvbSKJ7MuSSEAQBAEAQBAcOWB9H9puGPeA1dxv9VjPcbaHtlKzvP0bRLzrfWaALgdsY3rdZL+J3G6u/U7yuZFdFopn3iPvNc35rXzip7fJtVcEn4ST8jTbPFVF5XyU7BptFmZUEPaHDiJjiNy30Lmtby26MnF9Tx/9MZRjJYaIe15tNN9JxbwdrDxxHiV6ez53XNPS4iprivVf0fgu0qTs4v2XghrVkutT7zCR7TNYeV46gL1dny/YXWkZ7L4S0fjufcypO3qQ6PA5WVV2cGk3NqKMAk8nZbrUbmPlvsP1m9NrehC1ToxkCy2DOuk+6qDSO86zPvDDqAOKrTt5LdqQTYhw0mkEG8EGQdxBHqFoIPO8uZDi1NpNENquBbcNWTr+F55ELp0a/wDCbe+P2ji3FriulHdL7f1PQqLGsaIhrWtAE3BrGiAOFy5m87SWCuZZzsHds5B/zcR/pjb8Ru3SrNO3b1kSVGrXJJJJJJkkkkk7yTiVcSxoiTSCXEAAkm4AXk8gsatWFGDqVGlFb2yUm3hFhyVm+BD60E7GYtHxe0eGHPFfP+WOdE6+aVpmMemX5n2f0r49m46FG0UdZ7ywLyBdCArGd3fpfC7zLf5L3nMtepXfXH/kc++3x7/kcWTxLmjiPVeznuZRPYVyiQgCAIAgCAIDF7ARBEg7ChKeNUefZ90dGs0CdHswQCSdbScHRPANVy0jFJ43kynKW8qlndo1GO3PYegcCVlyhT9JaVYcYSXwZFN4mn1o9BXxc7gQBAEBxWzJdKpe5gn2hqu6kY9V0bPla8s9KNRpcHqvB6eGpqnRhPeiGtWbThfSeHcH3H7wuPgF6uz54xel1Tx1x+j+r7CpOyf5X4kK+WktcIIMEXXEcl7GhWhXpxq03mLWUylJOLwz4ai24IM8l2qowns3vZLjIa4gHWOIFx6rGUIy3oE4+11n6L3VCXMnROjTkaQLTfo33E4rT6OC0wHBPDfQRGVbVUqH6So943OcSOYbgFuhCMdyBw0n3eI8DCzwQbKDC97WAwXODZPExKr3dwrahOs1nZTeOODKEdqSRdcmZLZRGre44vOJ4DcOHqvk/KXK1xfzzVfqrdFbl9X1v4LQ7FKjGmtDuXMNoQBAVbO0/SU/hPqvoPMxfwKr/UvI5177SObJAmpTG97B4uAXransvsKR6+uWSEAQBAEAQBAEBTP0hUr6LuDwehYW+rlbtXvQKDaW4q8knoyD0Gk/SaHbwD4iV8PnBwk4PobXgd1PKyZrAkIAgCAICiZcutFUe8PNrXfNfWubstrkyi+prwk0ce5WKr++g4ZXaNBtsOPU+srFkosNLurU95kQ1vF62RMWR9M3dT/EVmQdWTT9NS/eU/N4C5/KyzYVv7JeTNlL249qPQl8bO2EAQBAVTOw/TM+AfxOX0Tmav5Wo/1/JHNvfbXYash/tqP76l/utXqqvsvsKZ66uWSEAQBAEAQBAEBWc/aU0GHdUv5FjvmGqxbv1gecWgLoIgueRnzQpfA0dQIPovj3K1P0d9Wj+uXxefmdmi8049h2rnG0IAgCAICkZyti0P4hp/AB8l9T5rSzybBcHJfFv5nJul/FZGL0JWLDkLIzKtLT0nNdpEGIIMREg8NxC8XyzzgubC9dKKUo4Tw9+7XDXzyXaNvGpDPSTLMiuAjtB/4z/wDapf8AWb/7H+//ANSfwvWYDN+nMvJfwNzfAXnqVRuudd7WTjTxBdW/xfySZuhawWr1KpllgFeoAIAdcBddAuXueQZufJ1KTeuH5so3CxUZpsX7Wn+8pnwe0qzyks2VZfon/izGl7ce1eZ6IvjB2wgCAICoZ1n9YH7pv8dRfSOZy/kpv9b/AMYnMvfeLsMs3BNej+8Z5OBXpa3sMqHrS5hIQBAEAQBAEAQENnfTmy1N4LD4PbPlK20XiaB5baQukiC05sPmztG4vH4iR5EL5bzmp7HKVR8dl/7UvNHVtXmkiVXALIQBAEAQFNzsEWjnTafxPHyX0vmfLNhJcJvyizl3nvO4h16kqFwzPd9C7hUI/C0/NfM+d6xfrrgvNnTtPd95YmryhvZqqLJGcSg5wD9Zq82/7bCvrPNp55Mpf6v85HKufev76Dksx12fE3+ILp3qzbVF+mXkzVD2l2o9GXxRHcCAIAgKfnR/eP8ATaPNx+a+lc0Fiwl/e/KJy7z3nd9TozVE2mj8Y8r16Kv7DKp6quaSEAQBAEAQBAEBxZbp6VnrNGJpvjnomPOFlB4kmDyO1Lqogns0H/RvG589C1o9QV875408XkJ8YeTf1R0rJ+o11k8vJFwIAgCAICp54N+lYd7I8HH+a+h8zJZt6seEk/Ffsc29XrJkCvYlItmZh+iqfvJ/AwfJfN+eS/nYP9C/ykdKz9h9v0LM1eQLDNdRSjJFEzlH6y/jon8AHyX1Xms88mw6nLzZzLr3rI6mbxzHqu5XWaUl1PyNEd6PSCviCO6EB8cYEm4DEn1UpNvCBA5Szla3VogPPtHuDltd0gcV6zkzmpXr4ncvYjw/M/8Ax79eop1buMdI6+RW61odUcXPOk47bugAGAXvrSzo2lJUqMcR+fFnPnNzeZE7mf8A3qiN7neVN5+SXHsMxPU1ziQgCAIAgCAIAgPjmyCDgbigPF7Swi44i48xcV1ovKyQfLBlJ9EnQjWiQ4SLp3EHaVzeU+R7flFR9LlOOcNPj2pm2lWlT3E1Zs6m/wCJTI4sIcOZBiPNeUueZteOtCopdT9V/NeRbjex/MiVs2VqNTu1GzudqnoHRK89c8kXttrVpPHFarxWUWYVoS3M7lzTaEAQFXzzbrUjwqDwLI9Svd8ype/j/Z/yOfffl7/kV1e5KBaszDqVB7w9P6L55zzj/MUn+l+f7nRsvZfaWdi8WyyzCopRlEpGdI/WD8LfmPkvqHNKWeT+yUvkzm3nvO4h3GBO5elksporI9LK+GI7xFZSy7TpS0a7x9VpuB952zleeC73JnN+6vsTxsw/qfT2Le/gusr1bmENN7KrlDKVSsdc6uxoubwu2nifJfQeTeRbWwWaccy/qer7uHd35OdUrzqb9xyLqmks2Q8zK9aHVPoWe8NcjhT2fajkVWqXMY6R1JwX7JGQqNnH0bdbAvdrPPXZyEBUZ1JT3kkmsAEAQBAEAQBAEAQHnWXc1LR2lR9NgqNc97gGuEhrnEgEOjCYulXqdeGEmQVS2WV9MxUY9h2abXNnlIv6K1GUZbmDQsiApBvs1sqU/wBm9zeAN33Td5KhdcmWdz76lFvjjD8Vh/E2RqzjuZK2bOeqO+1rx1YfESPJeeueZ1tPWjOUe31l8n8WWY3sl7SySlmzlou72kw+8JHi2fOF5+55q39LWCU11PXwePhksRu6b36HFnVXY9lNzHNcA5wlpBxA3cl1OaVKrQuatOrFxbinhprc+vtNV5JSimmVxe7OeWbMt37UfAfHT/kvBc9V69F9UvkdCy3SLWxeFZaZhUUoyiUrO0frA/dN/jqL6XzOf8jJfrf+MTnXnvF2fUhHtkEbwQvWFQlspZdqVbhqM3NN5+J3yEdV5rkzmza2mJ1fXn17l2L5vPVgtVbqU9FoiKw4BelKpYci5oWivDiOyp+1UBkj3aeJ5mBfcSq1S5jHRaskv2RM2qFmgsbpP/7j4c77OxvSOqpVK0p7ySZWoBAEAQBAEAQBAEAQBAEBi9gIggEHEG8eCAhbbmlZKmNEMO+nNPrDbj1BW2NepHpBAW39Hm2jWPKq0H8bYj7q3xu3+ZEYK/bc0bXTxpaYG2kQ/wAG3OP3Vvjc030gharC06LgWu9lwLT1ab1vTT3EGKA+QpB9UAl82spMoveHzDw28CY0S7EC/wCtsXl+c3JVxfQpyoJNw2tM4bzjd0aY4lq2qxpt7XSXGhb6ThdUZ94T1GxfPanJ15TeJUpr/S/oXfSQe5nPbssUmCdLSO5mt0kXDqQrdnyDf3MsRpuK4y9VfHV9yZDrwit5SMp251aqXuuuAaBsALrp27b19N5J5NhyfbqjF5e9vi/ktMI51Wo6kss5l0jUTWRM169pgtboUz/iPkAjexuLvTitNS4hDrZJf8h5p0LPDo7SoPrvgwd7G4N548SqNSvOe/cSTy0gIAgCAIAgCAIAgCAIAgCAIAgCAIAgNVpszKg0ajGvbue0OHgVKbW4EDbsybJUmGupE7abiPBrpaOgW6NxUXSCv279HtQX0arHcKgLD94TPgFvjdr8yIwQFtzctVLv0Xkb2DtBz1Jgc4W+NenLpBFUzr8gZ8RctgJ/J77lqkZI05SKmJDNORcgVrU89k0aIgOe4w0G8xvJg4AbRMSlStGnvIPQMiZm0KEOeO2qD6zxqg+7TwHMyRvVGpcSnpuRJZFoAQBAEAQBAEAQBAEAQBAEAQBAEAQBAEAQBAEAQBAcWUclUa4irTa/iRDhyeLx0KyjOUdUwQxzKogy2pVbwlhHm2fNbvxM+nAM6OZlnBl5qVODnAD8AB8SodxPoBP0KDWNDGNDWi4NaAABwAWltvVg2K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230981" y="10589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hQUEhQVFRUVFBYWGBgVFBQWFhUZFBgYGRYYGBcYHSggGBolIBUXITEhJSkrLi4uGB8zODMsNygtLisBCgoKDg0OGxAQGywmICQsLywsLCwvLC4sLCwsLCwsLCwsLDQsLCwsLCwsLCwsLzQsLCwsLCwsNSwsLCwsLCwsLP/AABEIAMwA9wMBEQACEQEDEQH/xAAbAAEAAgMBAQAAAAAAAAAAAAAABAUCAwYBB//EAEEQAAEDAgMFBQYFAgUDBQEAAAEAAhEDIQQSMQVBUWGBBiJxkaETMrHB0fBSYnKS4ULxBxQjgqJDssIWJGOz0hX/xAAbAQEAAgMBAQAAAAAAAAAAAAAAAwQBAgUGB//EADgRAAIBAgMECQMDAwQDAAAAAAABAgMRBCExBRJBURMiMmFxgZGhscHR8AYU4TNCUhUjNENykvH/2gAMAwEAAhEDEQA/APuKAIAgCAIAgCAIAgCAIAgCAIAgCAIAgCAxe8ASSAOJMIZSb0Oax/aCpP8ApBobuzAknnqI8FtY6dHAwt1279xP7P7XdWDm1Ghr23tMOHEA6R8wsNFfF4ZUWnF3TM9rbY9lZrczhreAOXM8kSMYfCurm3ZG3Y21m4hpIGVzbOabxOl94MG/JGrGmIw0qMrPR6MsFgrhAEAQBAEAQBAEAQBAEAQBAEAQBAEAQBAEAQBAEAQEDam0xSgRLjoJgAcT93WUrlihQdXwOc2jjnVSC7L3ZgAEaxOpPBbJHSo0Y0724kKw4BZLBbbJrCnnf+GmR4lzmho6kLVlLExc7R5srq9QmZMzcniTqVktQio6Ejs3UbSquc45WuZE7pkETwi9za6MixsXUppJaM7JaHFCAIAgCAIAgCAIAgMDUGYNm5BMb4ESfC481i/AzYiY7bFCiYqVWtP4Zl37RJUc61ODtJ5+/obwpTnnFEap2mwo1qjoHOjxgWPJRyxlCOskbrDVXpE1HtbhZA9ob/kf8Ilaf6hh723vZ/Y2/aVeXwTMPtvDvIDarZOgMtJ/dF1LDE0Zu0ZK/iRyoVIq7iywU5EEAQBAEAQBAEAQBAc52k2fUdUFRgLm5Q0gXIgkzG8X3LZM6WCrwjHcllmc5VxIaYdY8DY+RW1jpxhvK6NFWsXENEQ6xm0W1lZN1HdV2bamILKZa14cS4ONoJgEWufxExxOqxkRqnvT3mjBldwF2mOJk/JQrE0W91TjfxX3Nmot5NEihio1BE9PKd62VWEnZST80aThfRndMxLG0g8HuNph3PLEi2uicbHAcJOe7xvbzKZ23nEy0NaNwILj1II+95W1i6sEkszyvt19i0NbGoMunraB98ksZhg48WHbde42AaNwiT1P080sFg4pZ5lvs3G+0BkQ4RMaGdCOGhtyWCnWpdG+4mLBCEAQBARNobQZSY9zjdjc0bzJho6myjqVY04uT4K5vCm5tJcThNpbeqMYYdFWsA+q8WLWkTTps/CA0z/u4klcWtjJxjZdqWbfJPRLy+/E6lLDRlK77KyXfzbOScZMnjP8+K5x0EjayrzWLBo2trcLfFYNd0kUcZlEQ083NBnzspY1LK27HzVzSVK/F+p0GA7X1mAAhj2gRBBaYH5p+Su09qVY9pJr0+5UngIPRtHXbG23TxA7steBJYdfEHeOfnC62GxVOuurry4nOrUJUnn6lmrJCEAQBAEAQBAYCq0kiRI1E3HRaKpFtxTV1qZ3Xa5oxuNbTHFx0Hz5BUtobRpYKG9PN8Fxf2RJSpSqPIpMTizU97vco7o+/NeFxu08Ti5XnLdjwSy/l+L8i/CkoaEX/JUyZNNs/paP+35qvHaGKgupVkvN/X6EynNaNmylhabTLWNaeIEH0UNXF4iqt2pOUlybb+TDlKWrNudV7GLGJ5eW4rZPmLGvEnNTLAcvdLRG4Hd4TBjxXewm1qyinJtyp2af+UbpSi+fNX0MRju1FL8uU2FJiDqDB5Ear6BRqwrQVSDumrovTtqjfKkIz1pQM6bs+2GlxtmIA5hs38y4dFG2tDk4t3lbkW6FQIAgCA4HtZiiK2IYTALaUcwyHR5vcei4eOm9+pDmo28nd/PsdTCQ6sJd79zkMTVJ1v8Axp8FzZScnvM6UIpKyIjnISHgKAzDlgwAB4LNzDRMwr+nLctWaWJ+BxppPbUYYLXTG48QeEiR1W9Gq6VRTXD4IqlNTi4s+pbOxzK1MVKZlp8wd4I3EL1NKpGpFSjozhThKEt2RJUhoEAQBAEAQFXtelTJGYEE6OABFtxG9cDbVPB9WWIvFvSUfh/T2LWHlUV930Keu1os0l3Hu5Y5TK8pi4YaKUqdVzfemsvPUvQcnqrGIK5zzJLGWda2FhnSwseZlmwseZksZsYuK2WRmxFxFK8jXePxfQjj9ju7H2u8JLcnnB+3evqjZPgQq2KiOMxEGedtV76nUjUipwd09GiaMLmGHrl5gW1mf6RbXpePzAKrtHGRwlB1Hrolzf5r3CUVFXZc4dwb/S1wEC+a0eB+K8BSxzVTfqQU23rJu/lnZehUqRcuNjp8Big9trERIJkjhc6+K95g8XHEU7pNNap6r7p8HxORVpuDJSuEYQHH9r8c9ri11cUWR3WU5dVf+Z0FuUax3gLdFzMdUlHJz3VyWbfxb8zL+EpqWkbvm9F9zgq9ckkkzuvvG5cSTbebb8TrRhZaEWo9YJUYALIN9OksXMNm00Fi5rcxqUCACbgyOo1B4Hf4HxUjhaKktPryCld2J+zMCKtNwYYqsvBNntOngRpw04qxRoRrQe7lJej+xFObhLPRkE1CDexmCDu3X5g2VRxayZJ3o6rsHtAsr+znu1QRH5mgkHyBHlwXQ2ZWcanR8H8r+Cjj6ScN/ivg+irvnHCAIAgCAICBtWrDcsSTfSYA3+P8rj7YxU6dLoqUd6cr+CS1k75Zd+RPQjd3ZRkdOS+dnTRqKzwJDweg+ytmrZfncYuexP38Vi9tBc8cYSKb0MngKy0ZCwAgNWGpgveTrYdABHx9V9E/T8YxwMXHi2343t8JGKjairHlVoFQRvBB8BceRjzUH6kpwlhFJ9pSy89V6fAi245kgLwVkzDLfYtTvRuIJHLTTx+S9T+mcXNzlh5aWuu7NXXncoYuKtvFyvYlEr9vbR/y+HqVYktbYbi5xDWzykhRV6vRU3PkS0afSTUeZ8cr4lz3F73FznGSTqSvLzk5ycpas9HGCirR0NDnLBsYoZN1NqGrLCgz1WjI2ySGbvshamtz3D0s3tGfipucOTqfeafiOqu4Tr71Pmr+aNKjtaXebOx1Imu4jQUzPVzY+B8lNs5Nzb4WGKdookbb2QX4vK22en7Q8i2QD1IZ5lT18Nv113rP4+xHTq7tPzNfYmmX4un+UuceQDT83AKrgIN4iPdd/QY2SVF959UXozhhAEAQBAEBV7YqRAGpiTymw8Jk9F5j9SYno6apR1nr/wCK4ebZaw0bu5Tu1nxA6f2K4VfA9Fs6FW2cpXfg07fneXovOxrcdfD6rmU477jHm7fBIZBn9PP01/hdTbWElQxLnbqvT0tbyI1LI2ub6qjs3CPF11T4avwX5YOVjWWX8PX7+q6e2atOi1hKCtFZytxfC/Oy/MhDPNmDguGuZLc8hLmx4gIO0CZ7hhwFyN/AX6n+69n+lqVRQnUb6t7JcL8X8L/4iSFuJDw7XF2ZxJ3TvAIkEbovB42Xpq9CnXg6dSKa/PRkknG1kW2Hq3APQ7jy5Hl/ZeE2vsWeFTqU84c+K8fv699aSLLAVcrgdwJ8rg+QPoqOy8V+1xkJyyTyfg+PrmVa0N6LR0gX0o5Zznb6o0YNzTq9zGt8Q4OPo0qltCSVBp8bFvApusmuB8vdSXnbneuaHNWTJ40ICZh23WrNWydRbu4PEdRPzK1ZEyQ73gBcwdLm5ECOnokU5ZI10LLDbKqNp1HlsOcwsaN7Q/3nu4QN2vUwuthsJOnCUn2mrLu8SCdWLaXAudh7LNCnAa0l13HN3ifKBHDxvdXsPQVGG6vMr1ajnK7JtaiAS+L5QCTwbJA9SprLU1T4EbsHsQ0aZq1BFSreIgtZqBG4nXy4KHBYfo05vWXwaYyupy3Y6I6pXikEAQBAEAQFNtkd/wD2tjoSvEfqhNV6cuDi175/JewvZZEbTGQZjFhfmdI4nlvXpP21OthVSl2XFL2VrG+81K5HZRLja9rgy0x+lwBG9eYn+ncQnaEk1w1T9LfUm6ZEj2OYXBB+fEL1EYfuKG7XjZtZp8+76EN7PI9DCCJ8J3XXCwGzqmAxt9YSTSfLir8tLcmbOV0YOZcjmfW/zXF25TlTxs2+NmvC34jeDyNbWb+Pw3LlydsjdMwLVk3TNZC2NyADMn8Rnpu9IX1HZuH6DC06fdn4vN+7Nz1rYAHAQroPQsNJqzMM6TZdJtWnDpDmWkakagndP0K5WJ2PhK0YxlDsqytqly7/ADucuvKVKeWjLahRyiJJA0mLeQVyhRVGCgm2lz1Kkpbzucb28qZqlNm5rC7q8x/4eq5W155xj4s6Oz1ZSkclWpLkJnSTK+sxbokRhTYgJtJkFvifgT8lgjkzodmbELhnqEsFzljvRESSdLDSOK6NDZ91ep6fcqTrW0L7A4EtAyhjQbxlJd/ufmuelueq6lOmoK0VZFaU76li1o+/NSGhpqYqDGlwDPB0w4X0kHyKXFjDD1y9pkQYaY4FzAY6T8FhMzax0FN0gEbxPmrBRatkZIYCAIAgCAICFtTDF7ZHvN05g6j0HkuRtrZ/7vD9XtRzX1Xn82J8PU3JZ6Mq8NUGUTqHZR109D6FY2TW6XCQvquq/LL4sWqitI9ZimmDyaRx740A8I+wujc0sSZQGl2H3hzg7jmJHVs5SOUJYGNRpMHQx9hUNobOp42nuzya0fL7ruNouxHZ7g4wB10+K+eV6LpV5Qlwb9iW569igTubpkdwUiJUQCAAASAQACCY04cQvquDxdLE01Om+GnFdzN1e57h6bnmGNLvCIPXRSLE0ZVOiUk5JXtyE5xgrydi0/8AT1W16Z43cPTKVNvIqfvqfJl7s3BeybEyTcnToOX8rVsoVqvSSuS1ghOL7cUoqsfuczL+x1/+9cPa8OtGXijpYCXVaOYrBchHRRW1mrdEiFFiMNl/sHBBzsxEhht+rd5D4hX9n0d5uo+GniVa8+B19Bi7SKTMcbVLRbiACJJBJgd2O8JIlDXLiaqWdpJe1zWkAXLTF5AJaTEEuE8IWd2SzZrGpCTsmScNRYc9SrlhtpdENa0STfxJngt4JWuQ1pPe3Sl2T2kweIquZhKgJElzPZ1KcQQM7Q9otuMb8vG+knF5olpKaykdNgMTBynQ6cjwW0JcDWtT/uRYqQrBAEAQBAEAQHK9rNoUcMHPqvFJhcyXQTD7uBDQCXOsLAX32lVujhCTtld3fjz9i3TlLc58jXsp1DEURXwlQ1ACdZEloPcc1wBYYeYsNQbiFKoxkuqR9LOMuubq1RzwBTku963NpDSSbCCQelpWiTloTylGHaMqJe1+Vwy7xNwWgwA2Du1M3l3gjTWpiM4zWRON0MkKuI8JBPQi689trZSrJ16eUknfvVvn50JIs9cV4a1iVEd6kRKjU5brNmxZdn2d8ng2PUfQr1H6ZhetUnyS93f6FLGvqpF+vZHOCAICt2/swYikWaOF2ngYI8iCR1VfFYdV6bjx1XiTUKvRzufOK7SJDhDhYg7iLEea8tKDhJxlqjuQkpK6K+oEJEbaDFhmGdT2fb/p+Lj6QPku7gF/sLz+SlW7R0FJXiszFx79MnTN8WuA9SB1W0O0RVl1Dm/8Re3DsDlbSpUqugf7R8RmBIaKY7xkf1aXAvuzOpukVOkpkxuGrYjCNGZ2GfWpMLrZn03jK4Rcd4RBnWNFom7WRYlBNpvgQ+znZejhM725n1nEipVeQXGTmIEABrTY2HCZhR2sTwzyJxxJDrcfUaLTedy30ScczsKT5aDxAPmryOC1Z2M0MBAEAQBAa8RVytLju9TuWG7K5tGLk7I4jtlsQY7DupF+V2YPDomHNnUTpBI8FXl1joRjuqxr7H4OvhsM6jUcalQuy5xlDGMaA1oZvdABMkamNy3hLdjbiQTo70r8Ditu7Wr0NstaKldjB7IU6dInLUloDWlhOV7S8lpPjvCjUmpWJKkU0fXNrESwDXMT0DXA9JI8wrE9CrQ7Z4xRFk012ozZEVpt97l8xxsFHE1IpZKT+SwkYOVdEiDWpcNl5sXD5WZjq4z03fE+a+ibDwbw2GvPtSzf0X18zl4mpvSy4FguyVwgCAIDje2myYPt2CxgVORFg7wiAfAc1xtp4Z/1o+f3+50cFX/635fY4x4uuOdRGyifp1WGYZ0Owqti3eDmHgYn1+IXZ2dUTp7nFfUqVlncvfbQF0GyFQuYCuHWN5WFI3lSsjS7YOHfWbiH0w+s1oa17+8WhpJbE2kZjfXmt9c2QJKOSLJ4duIA5tJ9cwQwY+xAEep1JOpKw0bRlYiPwomVpuFjpsjpKLIaBwAHkFaRyG7u5msmAgCAIAgKztA4imI/GPg5RVn1S3g0nUz5FDhapJVaLZ06kEkWNJjhMAEEk6wRJkjS4klTIoyPKuCa4tc5oztnK4e8yRByusRPSVk1easzxzQ2TJJ4kkm266xJ8zenBaJGFPFiVopEzo5ElzhEnRbSkoxcpOyRBbMrs27efsr5niJqrWnU4Nt+rLSVj3eoOFxcl4PDZ3Ru1Ph/Oi6uxtnvF102upHN/bz+CCtV3I950K+jnMCAIAgCA8c0EEESCIINwQdyA4jb/Y50l+GuPwE3H6SdRyP0XGxOzc96j6fY6dDG8Knr9yDsPY0tc6swzmy5HAgCALkHjO9a4TCK29UWfJk9Wt/iyyobJp5szcwg7nGJ63j0VqOEpRlvxVn3NkTqytZkzE07KaSNqUrMi4aiZWkUWKk00TcY97Gmo0ZsjHEtmM+hjkYBjxUumZTilKSi3a715GOzsW6u0l1M0mh0QSCXRB3aNm3ODosp3M1qapSspJ+BNqVIWSJI2bOoFxzn3RpzP0C2hHiRVp2W6i2UpVCAIAgCAIDRjcPnYW79R4hayjdWJKU9ySkUdLDgFV1Gx0XVuiQ5trGCLjh4HktyG5XYrbJbUFEUn5yWDN3TTAeYzTMkC9oGm5auWdrE8MPvQdTeVl6m6pRIYGkzAid5iwJ5kXKxJZCnJXuQ6NAgqJRzLMqisWWQEQVtVoU6sd2ok13lJtp3RqhhkZcpG8ehnf1UFTZ+FqR3HTjbuST9UN6XM3YLZr3QXd0G99T0/t1XnMP+na1So+ke7BPza7lwv359xrUxMVpmXdCiGCG/yeZXsMPhqeHpqnSVkijKTk7s2Kc1CAIAgCAIAgIeNwee7TDueh+i1lG5LTqbuTK+pgqoFmg9VHuMnVaDIlV5FnAjxBHxWjJotPQ8ZVQ2dzccTbWFm5punmHeXd1gn9IAAA1jd6rKjJq9jSU4J2bz9yfSwAaM1UzyEx14rdQtmyGVZvKJNZiW6THiIC3TRC4SWpvWTUIAgCAIAgCAgY2i1x7tnaTu681rKNySFVxy4ECs17PeaQOOo8/qommi1GUZaM0OqSQe7I0JEkTwO5YN7WNhrIEjUag68N/ktW0tTa5rrl4MQR4/T+y5W0tqPCdWMG2rN8knzMwUZZ3NlDCVHQ6JGtogwd8nloq37jamIUJ0IRUXZ3vfyd38K/eaynTV02dDh88d/LP5QYHmV6Kh0u5/u2v3Xt7nPlu36ptUxqEAQBAEAQBAEAQBAeEIDnsawVKjhTDSBbu5Ytr1klWYRhGN5rXuK051JTajLTvKzaeHxFP2ZpUTUGfvhuWQyNx1mTOu5SUaOEm5b7tllra5ipXxaSSz56XsWuzqOV/elsaHTlv8StK000lExRg1JuRcFxI/pcPvz9FVLVyrkt94EeJt9FE00XISi9GWWAqyCOHwOnwK3i7ogqR3WSlsRhAEAQHjnRcoDSSXch6n6IYMH1GggDcRpePJZBk/EwJyn0CWFzm9k7ap4sn/ANvVZJJzPpQCNxzjfpYfyubi8JiIz3oSunyZ1cThv2qzqRfcnd+hYnAs4HqRH30UkKVdrrWX56FN4k8x1f2dJxZYhpgU2l7pju90C94Ub2fK+9vXfLT3uZozVSqlK1r53dvcr+zO3Binup1meyxDWRUpOBhwEEPZNxFrbpHirlfAQ6Rz1jJbrXB209M/HyLmNwjw8VOm96DfVkvhnS4bD5LNJy8DePArTDYaGHjuU+zwXLw4nNnNyd3qb1YNAgCAIAgCAIAgCAIAgPnvbTtHUqVf8phy5rA9rK9VgJIzGC0EaACZPKLAGerhlhMNDpsVOKk03CMmle3H10KFd160ujoRbSaUmlpf8zLfsxshmGZlp121BmLh7tpAkWdpaVWxeO/dy37LydyWhhP26td+Zfe2P4m/fVVCwPani09UBiW/lHQ3+CAxdP5uveHzKAwouyGWgX1A/wDydOiWRlyb1J1HEh1tDwKwLmypUDRJMffqlzZJvQq6tQZyQTJ0MEdLj0UTed0WYx6tmjezaBkAiT+X6H6rZSvkRzpKKvc9dVk8SP2t68fuykK9zW6qDqS7kLDy3+qAya150EDoPvyCAyGF4n5/GUFjTXxVFnv1BPDMSf2t+ihq4mlS/qSS8WSQozn2U2V2I7RUG+62Tzhs+d/RUJbXof8AWpS8Fl6uxbhs+q9bL87itxHal59wNaPCT/yj4KtPaeJl2IRj4u79rFqGzYLtNv2Ob2jVyl+KECsCHh9yczYA4CCLERBBKkwdfFTrwjOo2m7WskrPuOnRhvRjh/7NLeL/ABn03Ym0m4mhTrN0e2SPwkWc3oQR0XblFxdmecxNCVCrKnLg/wA9SctSAIAgCAIAgCAIAgCAgbdx3sMPWq72U3OE73R3R1MBTYel0tWNPm0iOrPcg5ckfI+zNcltTMSTnzEyZJcLk8fdWn6vwsFiacmlZwt/6t/dFn9NVXOhOL1Ur+q/hlm7FwdfOP7rxv7ekneKs+5tHpujbWZJobZeNHno5wHldSxnXh2KsvPP5IJ4SnLWK+CdR7R1BqQ79TWkekFTxx+NjxjLxTT9ivLZ1J8GvB/cnUe0o/qpsPMEt+IPxViO2Ki/qUn5O/sVpbM/xl6on0dvUXbnt5i4/wCJ+SnjtrCvtXj4p/S5BLZ9ZaWfgyWzH0naVW+D4HxhXKeMw9TsTT8yvPD1Y9qLNrqUiRccWmR5fQqyQmrEYghsOvGjt7fEfVazWRJSlaWZqL5AgkmbSI+QUKzLjairs302RYXO8jfyncOanUbFGc3N3MK+IpstVeAYnI2bA6WF92tlDWxVGj/Ukl4/Y2p0KlTspsh1u01JlmMJPOG/CT6KhPa9L/rjKXlZersXIbOqPtNL3KzE9q6h92G+Av5u+iqz2jipdlRj43k/oi3DZsFq2/Yp8Vtl7/eeTyJJ/j0VWc6tT+pUk/DJexcp4SEdIor6mP5/TyFlFGnTjpFFlUuZGfjeC3cyRUjBmKJK13jZwJWKoVK1I06TXPc4izdYBknkLeq6ezZwjXUpuyV/g0pzp0qqlUdkvsdL/hTiXBuIw7wWupvDsrhBbnkOEbrtnqvRV7StOOaZz9v04ucK0dJK3p/D9jvlXPPBAEAQBAEAQBAEAQHNf4jE/wD86vH/AMf/ANrF0dk/8yHn8Mp7Q/48vL5R8p7O1Ie9v4mfAj6lWP1jRvh6dTlJr1X8Gf0rVtWnT5pP0f8AJKxVS6+cyZ9BgjS3EFa3N9w2NxRWd41dM2sxpWd81dM3NxvFbb5G6KJFPH8z5z8VHKlSlrFGrpW0JVDaTmuDmOIM7rTIIgxrqNVvSi6WdGTi/G69CvVw6mrSVy/o9pSR3w085yO+YPSyuw2xXhlVp374v6HOnsyL7MreJlT201pJDf8AmLTrFvu62/1yne6pyv4I0ez6jSi5o04jtI4CGQwfl7zv3GyiqbVxVXKnBR73n7fwyans2mu07+yOcxGOlziTJMTJJ4m86m+pVVK3Wk7yerep0oUUlZLIh1MasuZYVIjvxRWm8SKmaXVysXNlA1mosXNrGOZYM2LDYeDFaq1heGAzc8tw4kqfD0ulnut2K+JqulTckrn0DZGyG0HZ2VC7ulpFtCQTp+ldV4KMYOzehwcRiJVlZo27O2fVbtOrWLWilUoBmYOElzMkZhqLB3RoVjA4mm6CpX6yb/F8ivWpywMKV+tGV/J309jqVdOSEAQBAEAQBAEAQBAVvaPAe3wtakNX03Zf1C7PUBT4Wr0VaM+TX8kVan0lOUeaOA7E9nqbsOatSQ57iAdC1rDBAkWJIM+AV39Q4j9xU6C/VVtOL1v6Guw6PQQ6a3Wd/TSxH7V7Ip0Q0sqZi4+4YLgPxW3br8V4rGYaFJJxevA9jgsTOq2pLTicyVzzpBDIlDB6HILGQqLNzFjP259R8QspmkokpmMK2UjR0zZ/nVnfNeiNVTFlYcjdUyKa0z4/ILVs3jE1ly1N7HiGQgCAIC77I1wzENJLACCJeJ14cHc/FXMDLdq528/oUcfHeou1/I+je0zQAQZtYee9dmtUUIOTPPvItMOyTKo7NoRk+kuVpu2RKXaIQgCAIAgCAIAgCAIAgKSvQFFxDRla4ueIE3cS5/qSeqjqSbld/lsi1Rtu2RyPbfFZmsYHAwcxGUhwtAOY7r6Lk7RnkonY2dC0nKxxTlyDtI8QyEAQBAeP0KytTD0PZWAeygPJQHjfmshHqwZCAIAgAQwWGziWuDmmCDIPBS024yUlqQVkpRaZ9W7PYcmjTc+7nNzE2k5jLdN0ELtU8PKrZ1dLHlcTNKo1Hgy3YwDRXaVGFJWiiq22ZKUwEAQBAEAQBAEAQBAEBhUphwhwBHNLXMptZo+U9o2uFR4cScrnNE8A4x9V5zFuXSNS4HqME10aa4o5ypqqTOkjBYNggCAIDwoYDdFkLQ9WDIQGLfqsswjJYMhAEAQHrUMMttn0zu13KanFt2RUrSsrn2TD0gxjWjRrQ0dBC9UlZWPHt3d2bFkwEAQBAEAQBAEAQBAEAQBAfN+21DLiH/myu8wAfUFcLaEbVX3nodmzvSS5HGVhdcxnaia1g2CAIAgCAxZosswtDJYMhAeM0Cy9TC0PVgyEAQBAZ0hdZRqzp+y+HzV6Q/O0/t7x9GlXcHDeqxX5lmczHT3aUn3fOR9VXozy4QBAEAQBAEAQBAEAQBAEAQHFf4gUO9TdxYR+0z/5rk7SjnFnY2VPtRPnuJbdcaR6GDI8LUkCAIAgCAxb8z8VlmEZLBk8KGAECPUMiEMGQYsi5m2iUsauRJw+Gut1EjlM7XsRhf8AWn8LHHqYb8yups6HXb5I4m06n+2lzZ3i7JxAgCAIAgCAIAgCAIAgCAIAgOd7a0Zosd+F8HwcD8w1UcfG9K/Jl/Z0rVbc0fPcVg1w3E9DCoRHYMrTdJVUNZwhWN026QwOGKxumd8wNApY23zE0isWM7xgGa+PyCNBMZVgzcOZY+CytTDeRtbRKWMORtZhStt01czfTwRWygRuoTcJslz/AHGud+lpd8FLChOfZVyCpioQ7TSLvCdj67tWhn63D4Nk+cK3DZ9R65FKptOktLsvMH2MYPfqE8mgN9TM+itw2dBdp3KVTac32VYvdn7Np0Z9m2CdSSSTHirtOjCn2UUaladTtMmKQiCAIAgCAIAgCAIAgCAIAgCA8c0EQQCOaAiVNlUHa0qf7Gz5wo3ShLWK9CRVqi0k/UiVezWGd/048HvHpMKKWEov+0mjjK6/uIlXsfQOjqg6tI9Wz6qN7PpPS5LHaNZciHV7Et/pq+bJ+DlE9mx4SJY7UnxiQ63Ymp/S6mfHMPkVE9my4NE0dqx4pkKt2PrjRgd+lzfmQoZbPqrkTx2nSetyqxuwqtM/6lNzQYgmIm9pFp0VephqkFeSLNLGU6j6rIZwB4KHcLHSm7D7IfUOVjS5xiwG6bk8BzKkp0ZTdoq5FVxMYK8nY6HB9jKx97KzxdJ8myPVXYbOqPWyKFTalNdm7LnC9jKY997nfpAaPWfkrUNnU12m2U57TqPspIt8NsLDs0pNPN0vP/KYVqGHpQ0iipPE1Z6yZYARopiA9QBAEAQBAEAQBAEAQBAEAQBAEAQBAEAQBAEAQBAEB45oIgiRzQEI7IoH/o0/2hROhTf9q9CVV6q/ufqSqFBrBDGtaODQAPRSJJZIjcnJ3bNiyYCAIAgCAIAgCAIAgCAIAgCAID//2Q=="/>
          <p:cNvSpPr>
            <a:spLocks noChangeAspect="1" noChangeArrowheads="1"/>
          </p:cNvSpPr>
          <p:nvPr/>
        </p:nvSpPr>
        <p:spPr bwMode="auto">
          <a:xfrm>
            <a:off x="345281" y="213789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" y="611560"/>
            <a:ext cx="4976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Propósito del Manual </a:t>
            </a:r>
            <a:endParaRPr lang="es-MX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s-MX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s-MX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MX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s-MX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96703" y="1572960"/>
            <a:ext cx="6438379" cy="249627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MX" sz="1600" dirty="0" err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6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El </a:t>
            </a:r>
            <a:r>
              <a:rPr lang="es-MX" sz="1600" dirty="0">
                <a:solidFill>
                  <a:schemeClr val="tx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presente manual, tiene el propósito de apoyar al docente en su labor educativa, ofreciendo orientaciones que le permitan emplear adecuadamente los ficheros de actividades didácticas para fortalecer algunos contenidos </a:t>
            </a:r>
            <a:r>
              <a:rPr lang="es-MX" sz="16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curriculares, </a:t>
            </a:r>
            <a:r>
              <a:rPr lang="es-MX" sz="1600" dirty="0">
                <a:solidFill>
                  <a:schemeClr val="tx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 través de una planeación </a:t>
            </a:r>
            <a:r>
              <a:rPr lang="es-MX" sz="16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adecuada, </a:t>
            </a:r>
            <a:r>
              <a:rPr lang="es-MX" sz="1600" dirty="0">
                <a:solidFill>
                  <a:schemeClr val="tx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que impacte positivamente en la mejora de aprendizajes y en el uso adecuado del tiempo que se amplía la jornada </a:t>
            </a:r>
            <a:r>
              <a:rPr lang="es-MX" sz="16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escolar</a:t>
            </a:r>
            <a:r>
              <a:rPr lang="es-MX" sz="1600" dirty="0" smtClean="0">
                <a:solidFill>
                  <a:schemeClr val="tx1"/>
                </a:solidFill>
                <a:latin typeface="Century Gothic" pitchFamily="34" charset="0"/>
                <a:ea typeface="Calibri"/>
                <a:cs typeface="Times New Roman"/>
              </a:rPr>
              <a:t>. </a:t>
            </a:r>
            <a:r>
              <a:rPr lang="es-MX" dirty="0" smtClean="0">
                <a:latin typeface="Century Gothic" pitchFamily="34" charset="0"/>
                <a:ea typeface="Calibri"/>
                <a:cs typeface="Times New Roman"/>
              </a:rPr>
              <a:t>.</a:t>
            </a:r>
            <a:endParaRPr lang="es-MX" dirty="0">
              <a:latin typeface="Century Gothic" pitchFamily="34" charset="0"/>
              <a:ea typeface="Calibri"/>
              <a:cs typeface="Times New Roman"/>
            </a:endParaRPr>
          </a:p>
          <a:p>
            <a:pPr algn="just"/>
            <a:endParaRPr lang="es-MX" dirty="0">
              <a:latin typeface="Century Gothic" pitchFamily="34" charset="0"/>
            </a:endParaRPr>
          </a:p>
        </p:txBody>
      </p:sp>
      <p:sp>
        <p:nvSpPr>
          <p:cNvPr id="12" name="AutoShape 2" descr="data:image/jpeg;base64,/9j/4AAQSkZJRgABAQAAAQABAAD/2wCEAAkGBxAQEhUQEhAUFhQWEBUUFRQYFRgVEhYVFBQXFxQUFBQYHCkgGBslGxQWITIhJikrLi4uGB8zODMsNygtLisBCgoKDg0OGxAQGywkICYsLC80LCw0LiwsLC0sLCwuLCwsLCwvLywsLCw2LDAsLCwsLCwsLCwsLCwsLCwsLCwsLP/AABEIAKwBJQMBEQACEQEDEQH/xAAcAAEAAQUBAQAAAAAAAAAAAAAAAwIEBQYHAQj/xABGEAACAQIBBwgHBAcHBQAAAAABAgADEQQFEiExUXGRBgcTIkFhgaEUMlJygpKxQqLB0URTYoOywtIWI0NUk+HwFTNjw9P/xAAbAQEAAgMBAQAAAAAAAAAAAAAAAQIDBAUGB//EADoRAAIBAgMFBQYHAAAHAQAAAAABAgMRBBJRBSExQfATYYGRoQYUUnHR8RUiMkKxweFDU2JjcqLSFv/aAAwDAQACEQMRAD8A7jAEAQBAEAQBAEAQBAEAQBAEAQBAEAQBAEAQCKpiEU2LafZGlvlGmQ5JEqLZT6Qeym5G3QvkxB8pGbuJy9570j/q/vC8XegstTzpz203A29U+QYnyjN3DL3j0un2tm+9dCdwa14zIZWTiWKiAIAgCAIAgCAIBZ4vKuGokCriKVMk2AeoqEnYAxlXJLizLChVnvhFv5JsvJYxCAIAgCAIAgCAIAgCAIAgCAIAgCAIAgCAQV8UFOaOs3sjs72PYP8Ae15Vy5EpcyGzP67aPZUkDxbWfId0Wb4k3S4E9JAosoAGwCw4CSklwIbvxJRJIPYAgCAQeiU+xADtHVPEaZXKtC2Zj0Vdr/6j/wBUZV1cZmOgb9a+7qH6reMr1F1oMyp7Y8U/JhFnqLrQdE511Le6oH8V4s9RdaD0a/rO5+LN/gtGXVjNojA8raooogp9V2e+cND2Uaetr1ss0cdPs4LLubf8G3g455PNvVjW8fl/KVRM2jiEpkfaNJWZt5NwPlmotoVErM6FHC4eLvOLfjbrzNEy7/1hgz1sW7IBdrViqW9wWHlLe9Z912dSgsKpJQgl4f2a7gMGa9Wjh111KqoDszmC38/KTCN3Y6uKq9nTu+SbPqSmgUBRqAAG4aBOwfOm7u7KoIEAQBAEAQBAEAQBAEAQBAIqmIRTYsL+zrbwUaTIckiVFsoOJ2I58Avk5EjNoicurPDiW/V8WA+l4u9BZalHpjDXT4MD9bRd6Cy1Ax47UceAbyUkxm7hl7yOtjc7RTuB2sRYjuUMNfedG/si9+AtbiR0lA0D8yTtJOs98slbgQ3cnQySCdYBIIB6IB7AEAQBAEAQBAEA0Tllic6uV7EQL8R6x8ivCcTaE81XLojrYKFqd9TEUxZZoPibqNe5a4nNoCmNbuPlXSfPNmait9zf2dSz1r6FvzS5P6bKSuR1aFJ6h2XtmAcXv8M6eGjeSJ25Wy0JLVpdeR3udE8YIAgCAIAgCAIAgCAIBRUqKouxAGrTt2DvkNpcSUm+BF0rt6q2HtNo4JrO45si7fAmyXE99Hv67Fu71V3WGsdxJjLqM2hWiBRZQANgFhwElJLgQ23xPGkkELmAQsYBRAIsL6oO27fMS1vOVjwLS4kwlipKkAnSASiAeiAewBAEAQBAEAQDwm2kwDl2Nr9LUZ/bct4E3A8B9J5qpPPNy1O/TjlionrbJiMponLHFZ+IzOymgHiesfK3CbVKP5fmdzZkMlNzfP8Ao33mMyfajiMSRpqVRTG6mM4kbzUt8M62FjubPO7dq3nCnor+f29Tp82jgiAIAgCAIAgCAIBHVrqugnT2AaWO5RpMhySJSbI71G/YHfZn4eqPPdI3vuJ3LvK6dBVN9be0dLbrnUO4aJKikQ5NkskgQCkwCNoBA5gETQCDEnqkdpGaN7dUeZlZcC0eJIJYqVCATJAJ0gEggFQgCAIAgCAIAgCAYzlJiOjw9Q9pXMG3rnN0bgSfCa+KnkoyfW8z4aGaqkc8pi7Tzz4HcRXUcC5OoC58JCJOWY7EGo1SqdbMTxOrhN+CtuPTqHZUFHwPoXkBk70bJ+GpkWJpCo19edV65B3Z1vCdelG0EjwG0KvaYmcu+3luNhmQ0xAEAQBAEAx+Ny3haLZlXE0kbsUuoc7lveUlOMeLM9PDVqizQg2tbbvMuenJ9VGPe3UHjfreUnNojFZc2OidvWew9ldHgW1+ItFm+IulwJKVJV9UAX17SdpPae+SklwIbb4lckgQBAPDAKTAInMAhcwCIwCGrpKjvLHco/qKyr4pFlwbJZYqVLAJkgEywCQQCqAIAgCAIAgCAIBqvLnE6KdLvLnwGav1bhOZtKe6MPE6GAhvcjVaOomclnTRi+VGK6PDPtbqD4tfleXpK8jZwdPPWivHyNIyPgDicRQw2n+8rIp7lJGcfAZx8JvUo5pWO1j63ZUnLRNn08otoGqdg+cnsAQBAEAQDWecLLhwWDdkNqlQ9FTPaCwN2Gyygm+20wYipkhdcTqbHwXvWKUZfpW9/JcvHgck5vcnelZQpA6QjGs/waRfe2bxnOoRz1Eeu25XVHCSUd19y8f8PoGdg+eiAIAgCAIB4YBQ0AicwCBoBGYBENLnuUDxY3YcAsr+4tyJRLFStYBMggE6wCsQD2AIAgCAIAgCAIBzzlTiekxD7FtTHw6/vFpwcbPNWfduOzhIZaS795YWsAJpm0ahy6xN2p0tgLnx0L9DNiitzZ2NlU7tz8OvQvuaDJ/S5RNUjq0KLNfsz36gB8Gc+E6OEj+a5re0Fe1JxXN28F9juc6J40QBAEAQBAOK87uV+mxYoA9Wglv3j2ZzwzBvBnLxk7zy6Hu/ZvC9lhnWfGT9F0zN8yeTLJXxZHrMKSbl6z23kr8sy4KHGXh16HK9pcRmqxpLlv8APr1OnzfPMiAIAgCAIB4YBG0AhcwCFoBQYBFQ7Ttc+XVHkolY6lpaEwlipWsAnQQCZYBUIB7AEAQBAEAQBAI8RWCIznUqljuUXP0kSkoptkxV3ZHLnYs1zrJLHeTc+c8w5Ntt8z0CVkkiRpUsc35QYnpMTUa+gNmjcug+YM3IR/KkekwMezoJ+J1HmQydmYWriSNNatYHalIWH3mfhOrho2jc8ptytmrKGi9X9kdImycMQBAEAQC2ynjVw9GpXf1adNnPfmi9h3nVIlJRTbMlGlKrUjTjxbS8z5ox+Jaq71XN2d2djtZiSfMzhNuTuz6moRo0lCPBJLyPobkbkz0XBUKNrMKYZ/ffrN5kjwnZoQy00j5njq/b4idTV+nIzUymoIAgCAIAgFJgEbGAQOYBE0AiqvmgtsBPAXkN2VyUruwpJmqF2ADgLQlZWDd3ckEkglSATpAJBAKhAPYAgCAIAgCAIBheV2JzMOR2uwQfxN5KR4zUx08tF9+42sHDNVXdvNEoi5nBZ2UUY6uKaPUP2UJ4CIq7sWhHNJRXM5ZUY2LHWfqZvR4nqqiUadkfSHIrJ3o2Bw9G1iKKlh+2/Xf7zGdinHLBI+dY2r2uInLv9FuRm5c1RAEAQBANB54cq9FhUw4PWrVNPuU7MfvFPOamMnaFtT0Xs1hu0xLqvhFer3L+zmPI3JnpWOoUSLr0gd9mZT6zA77W8ZoUYZpJHptsYnscNOXO1l47j6MnaPm4gCAIAgCAeGAUmAROYBA5gEZgENfsG1x5dY+SmVloWjqSyxUqWASoIBOsAkEAqgCAIAgCAIAgCAady4xN3Sn7KFjvY2HAKeM5O0p3lGHidPAQ3ORrtEWF5y2dBGD5Y4nMw+b2u4XwHWP085loq8jdwEM1Zd281PIWA9JxWHw9ripXQMP2L9c/LncJvUY5pWOttKt2VJy0TfjyPpudc+ciAIAgCAIBwnnSyp0+OdQerRUUhp0XGlzbbnMR8InJxc81S2h9C9n8P2ODUnxlv8OC+viZ3mTyZd6+LI1AUUPees/0TjM2Dhvcjke0uIu4Ul83/C/s6zOgeUEAQBAEAQDwwChoBC5gELGARmARHS47lJ8SbKeAaV5luRKJYqVrAJkEAmWASCAewBAEAQBAEAQBAOa5exPS16jdmeVG5eqLb82/jPPYmeerJ9bjuYeGWmkQahNY2DSuXGIzqtOl7KFjvY/kvnNiirRbOxsqne8vAyvM9k/pcoNVI0UKDEHY79QDgz8J0sJH81zU9oK1qTiubt4L7I7jOgeOEAQBAEAtcqY1cPRqV21U6bOe/NBNvGRKWVNsy0aTq1I048W0vM+Z8XXZ2Z2N2ZizHaWNyeJnCvd3Z9UUY04KEeCVvI79zeZL9GwFFCLM69K+29TrC+5c0eE6+Ghlprv3nzbamI7fFTlyvZeG7/TZJnOeIAgCAIAgFJgFDQCBzAIWgFJgEVLSWPeFG5R/UWlVxbLPgkTCWKkiiATIIBMsAqEA9gCAIAgCAIAgFtlPE9FSep2qhI326o42mOrPJBy0RenHPNROYqNIE81yO+TNILHNMsYnpcRVfszyBuXqj6TcjG0Uj0uAj2dFPuudU5kMn5uFrYgjTWr2B2pTGg/M78J1cLG0bnktu1c1aMNF6v7I6RNk4YgCAIAgGjc72UuiwQog9atUC67HMTrseIQfFNXGTy07anf9nMP2mLzvhFX8eC+vgcj5PZO9KxVHD9j1VDe4NLn5QZzacc0kj120sR2FCc9F68j6UUACw1Cdw+ZHsAQBAEAQAYBSYBG0AgeARGAUmARYb1QdozjvY5x8zKx4FpcSYSxUlQQCdBAJRAPRAPYAgCAIAgCAIBr3LXE5tFafa7i/upp/izZobQnall1ZuYGF6l9DS6A0kzis66IMqYnoqVSp7KEjfbR52kwV2kXpwzzUdWcwbQpP/NM3VvZ6qayUj6P5EZO9GwGGo2sRRVmHaHqddx8zGdinHLBI+dY6r2uInLv9FuRnJc1BAEAQBAOK87+Uulxgog6KNMKfffrt90pwnLxs7zy6HvPZrD9nhXVfGT9Fu/m5ccy+TM/EVcSRopU8xffqayNyqfmlsHC876Gp7S4i0I0lzd/Lr0OxTpHjhAEAQBAEA8MApMAjeAQPAIjAIcT6pG2y/MQt/OVlwLR4kssVKlgEyCATqIBWIBVAEAQBAEAQBAEA0blpic6vmdiIB8TdY+WZOLtCd6ijov5OtgYWp5tTC0hYTns3Ua7y3xObSWkNbvc+6un6lZmorfc6GzaeatfQ1nIuA9JxOHw1ripXQN7lxnHwXOPhNyjHNI6u0q3ZUnLRN+PI+mxOwfNxAEAQBAKajhQWJsACSdgGkmCUm3ZHzPlnHnEVqtc3vUqM9j2BiSB4Cw8Jwpyzzcj6ph6Kw9CNJckl9TtnNbkz0fJ9MkWaqTWbc2hPuheM6mFhlp31Pn+2cR22Llot3lx9bm3TZOUIAgCAIAgHkApMAieAQPAIzAIamllHeW8ALfVhwlXxRZcGSiWKkiiAenEU10M6jewH1MhyS5kqLfIqGPo/rqfzr+cjPHUnJLQrGUKH66n86/nGeOoyS0JqeIRvVdTuIMlST4Mhxa5EkkgQBAEAQBAEA5dlDEdLUZ/bcke6T1Rwtwnm6s885S7zv04ZIKIOyYTKaDytxXSYkr2U1C+Otvrbwm1TVoHf2VTtDNqZ3mgwHS5RNUjRQosQewO/UA4M/Cb+Ej+Y53tBXtScVzdvBfZHcp0TxogCAIAgGsc5OUfR8n1tPWqAUV7+k0MPkDnwmDEzy02dXYuH7bGwXJb34f7Y4VkzBNiK9KguupUVN2cbE+A0+E5MItuyPe42uqNKVR8k2fTFCkqKqKLKqhQNgAsBwE7iSSsj5dJuTuySSQIAgCAIAgEVauiaWZV3kD6yG0uJKTfAs6uVaQ1Zx3KR5tYSM3X3Jyls2V19huKf1Rm7v4GXv/kLlFDruvebW8SpIHjGbUZdCeWKkI9Zj2BQNx0s3kVlebLckWtbHnUmr2jrPuj8TwMi7fDrrpE5bcS1qEt6xJ946PBdQ+WMq59dfIX066+YVbauAFvykpddWIbPbHv/AOfFJ39fcjd19hY9/wDz4os+vuN3X2KWp31i+/T/ADSHG/X+kp2C0yNQtusv0kZO4nP3ki16q6nfxZm+uiMvW8ZutxMmUa4+2TvRbeQi0u8fl7iQZarD1lT5XHncyLyXTJtF9If2lA9amB8Z/FZV1kuNiypN8Dz+1tAa0c+6Aw43mJ42kuLMiwlRltj+VdN6bolOqGZCoJCAAkWvoYnRumCptCDi1FO5lp4KaknK1jUk0ncJyOR0xiq4po1RtSqWPgLwld2LRi5OyOXCoWZnbWzFjvJuZutcj1lCKp0/kjr/ADIZPzcNWxBGmrWzQdq0xoI+J3HhOlhY/lbPGbdq5qsYaK/i/sjpM2jhCAIAgCAco56spXehhQfVU1WHexzU4BX4zn46fCJ7D2Xw+6dZ/wDiv5f9GK5n8mdLjGrkdWjTJHvv1V8s+Y8JC876Gf2kxGSgqa/c/RdI7ZOoeIEAQBAIq+IRNLMBsude4dshtLiSk2Y6vlxdSKW7z1Rw18QJXNoWy6mNxWVahF2qBV7uoPE3uD4yspWV5P8ArrzLJXdor++vIxFTK1IEkEse0gafFjrmtLGUocN/y+pnjhakuPqW7ZZPZT8c6x8hMD2hpEzLBasqTLftI28Nfyt+MmO0Vzj6/YiWBfJ+hksNiEqDOVr7do3jX5zep1Y1FmizTqU5QdpItsVypwuBOZWqgXFwijPcHXfNGoHvtp3mRKpGm95s4fA18Sr04+Jijzh4Kocz+9QFySzILHTZPVLG1gL6OzfMXvEG7G/PYWLgrpJ/J/Wxff8AWkYZ1OzA6mvoO62nzHjMNXHqLtFX9P8ATTjgJ3tU3dxbvlSodTAdwAH+/nNSWOrPg7fJfU2FhKS4q/zIWxlQ/bf5m/OYniKr4yfmZFQpL9qKDXfa3Eyna1Pifmy3Zw+FeR50rd8jtJ/E/Nk5I6IdI3fHaS+J+YyR0Q6Ro7SfxPzGSOiHSNHaS+J+YyR0R4WbZIzPUnKtDzNPsjgJXcWFmjcN4sdoggZvfAAsNXbrgGB5bY3MorSB01Dp91dJ87ecy0Y77nQ2fSz1L6GkvoU8OM2Y8T0FXdTtqfR/IjJ3o2Aw9K1iKIZh2hqnXYHxYzr0o5YJHznH1e1xM5d/otyM5MhpiAIAgCAfO3LjKXpONr1b9XpCi7M2n1AR3HNv4zjV5ZqjZ9L2VQ7DBQjztd+O/wDw6jzQ5M6HA9KR1q9Qv35i9VPoT8U3sHC0L6njtvYjtcW4rhFW/tm8TbOKR1qyILuwUbSQB5yG0uJKTfAx2Iy5THqKzH5V4nTwBlc+hbJqYvGZcf7VRaY2DQSN5033WmOdRR/VKxkjTb/SrmGrZXpi5Gc5Os6dO8nT9ZrSxlKPDf11qZ44WpLju660LKvlWq2gWQd2k8To4Cas8dUl+nd11yNiGDguO8smuxuSSdpN/MzTlNyd5O5tRioqyRWElblgbDZxgFvWxdJddWmN7AfWSky8aU5fpi34MxGP5RNTsuFe9R+qCum2do0bWJ1TaoZ4O8fkbNLZ6neWIVorfvJcFyUSmM7EXqVDpYXOaCdJudbHvM6lPCxW+e9nOxe3asnkw/5Y+v8AhdvkTCOM00FHevVbiJmdCm1axoQ2nioyzKb8d5reIpV8m1hpLUmN1vqdRrB2OB27t05mIw+V2fA9Rhq9PaVLfumuvLribjSxSMocFQpAIJNtBFxrtOa4tOxzXFpuJS+PpDXWpj4ljK9CVCb4JkRyxhx+kU/nB+knJLQv2FX4X5MjbLuGH6Qvhc/ST2ctCywtZ/tZE3KTCj/GPgj/AJSeyloZFgcQ/wBv8fUjblRhfbc/CfzjspFls/EPl6kL8rMONQqnwH4tJ7Jl1suu9CNuV9Lsp1Puj8ZPZPUt+F1tV6/QiblevZQbxYflHZd5ZbJqPjJER5YN+oHz3/lk9ktTJ+EP4vT/AE8/tZU7KKcSZHZrUyx2MnxkRNyqxHYlIfCT/NJ7OJk/BqfxP0+hQeVGL2oNyfnJ7OBZbHp6sxmOxVSuweobkCw0WAF76hvllZKyNzD4OFFWiSZGyf6TisPh7XFSsob3bjOPgucfCZqMcztqa+0q3YwctE348j6bAnZPmogCAIAgGP5Q4w0MLXrDWlCoy+8FOb52lKkssWzYwlLta8Kb5tL1PmynSLsqC12YKL6tJtOGj6hiJ5KblojuVHlTQw9JKFCi7LTpqik2UWUAA9p7Ngm979TglGKbsfN5YWpUk5ze9u5Y4nlZiH1WUd2jjfTwImGWPk+C667zJHBRXFmLqZUqE3zhfbrb5jpMwvF1OW4yrDQ5kD4tzrdj5DgJilWqS4yZkVKC4ItKuLpp6zKu8gTHlZnhTnP9KbLGtyhw6/aLdygnzOiWyM2obOxE/wBtvmWNXlT7FEnvZreQH4y3Z95uQ2PP90izrcqMQdRppuGnixllSWhsLZuHj+qV/H6GPr5crNrxDeGj6Wl1S7jIqGEhwjf1/kooUcTiP+3Rr1vdVn+gMyRpN8BLFUKPJR+dkZfCch8rVbFcEyg9rlUI3h2B8plWGk+Rq1NtUI/vXhv+pFlTJGMyTXpPWprnArUQjrU2zT1lzra9o1i4Oww4ypSTYp16W0KM4RfHwfWh0zJeOwuUKYemwzrDOQnrodjD8dRnSp1IzV0eMxeDq4aeWovHky7pZGprpJlzVNE5xctUq7UsFhv7wpUuzLpvUIzUppb1j1je20DbNDFVFK0Eeq2HhJUc2Iqblbnp3mCbkflRv0GqQNAuCNA3mYewlodL8Sw6/fErXkLlY/oLcVH1aT2E9Cv4th/jXXgSLyAyv/kj89P+uPd56D8Yw6/4i8n9CQc3uWP8mP8AUpf1x7tPQfjeH/5no/oVDm7yz/lAP3tH+uPdp6EfjeH/AOZ6P6Eq82uWD/g0x+8p/gZPustCj27Q+N+TJF5sMrH7NIfvF/ASfdZaFfx6h8T8iQc1eVT20B8f5LJ91l3FHt6jrLy/0rXmnyp+sw4+NvwSPdZdxH4/R1l14kg5pMpfr8L89T/5SfdZd3XgR/8AoKP/AF+n/wBFxT5osb9rF0Ruzz/KJPuj1RV+0NPkpdeJcJzP4jtxyjcjH+YR7o9Sj9ol8D8yZeZx+3KJ8KJP/tk+6d5R+0X/AG//AG/wuqXM7R+1jax3Kq/UmX91Wpglt+o+EF5szfJzm4wmCrpiVq1ndM7NDlc3rKVJsFvqJ7ZeFCMXc1cTtetXpum0knpe/wDJucznKEAQBAEA1HnTxXR5OqC9jUenTHzhiPlUzXxUrUmdnYFLPjod136fU4OwnITPoU43MunKLEAAWQ2AFyGubdp62uRkTOPPZNG7bk14r6Hjcpa3/iHhf6mT2RT8Nwy4yfXyRb1OUVc/4lvdQfiJZUkWWDwkf2t9fMmpYTKWI9TD4uoDsR8zjawmSNB8l6FXicHR5RXzav8AUyeD5u8rVP0VaY2vUT6KSfKZlhZPkYKm3sPHhJeCf2M1g+aLGN/3cVRT3FaofMLMiwetjSqe0cf2pvyX8XM1heZ7DW/vsXXc9uaFpjgQ0yrCx5s0Km3qsn+WK8bv6GbwfNnkmnY+jFyO16jnioIB4TIqEFyNSe1sVL91vkkZ3Bcn8FR00sJQQ7VpIG+a15kUIrgjUniq0/1Tb8WZMCWMAgFplPJtHE0zRr01qI2tW+oOsHvGmRKKkrMyUq06Us8HZnP8oc0lPPz8Li6lI3JAYZ9u5XUqwG+81XhVe8XY7lPb83HLWgpdeJbNzX42p1auVGK7CKjj5WcCPd5vjIstsYaDvCgk/Bf0bVyV5BYPJ5FRQalUaqj2utxY9GoFl36TpOmZadCMN/M5+M2pXxKyvdHRf2bVMxzRAEAQBAEAQBAEAQBAEAQBAEAQBAEAQBANQ5yOT2KyhSpUcOUGbVLuXYgCylV1Kb+s0wV6bmkkdXZWMp4Wcpzvwtu+f+Go4XmdrG3S44LtCIWHeASy/SYVhHqdKp7QRf6YN/N/czWD5ocApvUqV6h2FlVTwW/nMiw0eZoz25Xf6Ul18/6M7guQGSqXq4NCf2y1TyckTIqFNcjVntTFz4zfhZfwZzB5NoURalQp0xsRFT+ETIopcEak61Sp+uTfzdy6kmMQBAEAQBAEAQBAEAQBAEAQBAEAQBAEAQBAEAQBAEAQBAEAQBAEAQBAEAQBAEAQBAEAQBAEAQBAEAQBAEAQBAEAQBAEAQBAEAQBAEAQBAEAQBAEAQBAP//Z"/>
          <p:cNvSpPr>
            <a:spLocks noChangeAspect="1" noChangeArrowheads="1"/>
          </p:cNvSpPr>
          <p:nvPr/>
        </p:nvSpPr>
        <p:spPr bwMode="auto">
          <a:xfrm>
            <a:off x="155577" y="-136526"/>
            <a:ext cx="298450" cy="29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6" name="Picture 6" descr="G:\Ficheros_didácticos_ETC\Fichero TIC ETC 2014\Links\1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" y="4359532"/>
            <a:ext cx="2519040" cy="13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uario\Desktop\Ficheros_didácticos_ETC 2014\Fichero Jugar-números ETC 2014\Links\ficha1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114" y="35496"/>
            <a:ext cx="1440160" cy="1440160"/>
          </a:xfrm>
          <a:prstGeom prst="rect">
            <a:avLst/>
          </a:prstGeom>
          <a:noFill/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Escuelas de Tiempo Completo. SEDU. COAHUILA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54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20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852935" y="7188095"/>
            <a:ext cx="37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5. Se despliegan: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Ficheros Didácticos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Videos de Líneas de Trabajo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Manual de uso de Ficheros Didácticos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Elementos para la planeación con ficheros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Libros del PACE </a:t>
            </a:r>
          </a:p>
          <a:p>
            <a:pPr algn="ctr"/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MX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t="6232" r="26216" b="9693"/>
          <a:stretch/>
        </p:blipFill>
        <p:spPr bwMode="auto">
          <a:xfrm>
            <a:off x="620689" y="827584"/>
            <a:ext cx="1584175" cy="1980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48880" y="1043608"/>
            <a:ext cx="3240359" cy="6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omic Sans MS" panose="030F0702030302020204" pitchFamily="66" charset="0"/>
              </a:rPr>
              <a:t>1. Ingresa al portal de se Secretaria de Educación http://www.seducoahuila.gob.mx/ </a:t>
            </a:r>
            <a:endParaRPr lang="es-MX" sz="1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6" t="8418" r="25551" b="8014"/>
          <a:stretch/>
        </p:blipFill>
        <p:spPr bwMode="auto">
          <a:xfrm>
            <a:off x="5013176" y="1907704"/>
            <a:ext cx="1512549" cy="2041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48880" y="233975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omic Sans MS" panose="030F0702030302020204" pitchFamily="66" charset="0"/>
              </a:rPr>
              <a:t>2. En el costado izquierdo aparece el banner de Programas, de </a:t>
            </a:r>
            <a:r>
              <a:rPr lang="es-MX" sz="1200" b="1" dirty="0" err="1" smtClean="0">
                <a:latin typeface="Comic Sans MS" panose="030F0702030302020204" pitchFamily="66" charset="0"/>
              </a:rPr>
              <a:t>click</a:t>
            </a:r>
            <a:r>
              <a:rPr lang="es-MX" sz="1200" b="1" dirty="0" smtClean="0">
                <a:latin typeface="Comic Sans MS" panose="030F0702030302020204" pitchFamily="66" charset="0"/>
              </a:rPr>
              <a:t> para acceder </a:t>
            </a:r>
            <a:endParaRPr lang="es-MX" sz="12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4509120" y="2915816"/>
            <a:ext cx="576064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8" t="9385" r="26165" b="8761"/>
          <a:stretch/>
        </p:blipFill>
        <p:spPr bwMode="auto">
          <a:xfrm>
            <a:off x="659242" y="3566834"/>
            <a:ext cx="1545622" cy="2013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412776" y="4150985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omic Sans MS" panose="030F0702030302020204" pitchFamily="66" charset="0"/>
              </a:rPr>
              <a:t>3. Seleccionamos Tiempo Completo </a:t>
            </a:r>
            <a:endParaRPr lang="es-MX" sz="12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H="1" flipV="1">
            <a:off x="1844824" y="1115616"/>
            <a:ext cx="79208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980728" y="4283968"/>
            <a:ext cx="129614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276872" y="522181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4</a:t>
            </a:r>
            <a:r>
              <a:rPr lang="es-MX" sz="1200" b="1" dirty="0" smtClean="0">
                <a:latin typeface="Comic Sans MS" panose="030F0702030302020204" pitchFamily="66" charset="0"/>
              </a:rPr>
              <a:t>. En la parte superior  viene  Líneas de Trabajo Académico, damos clic para acceder </a:t>
            </a:r>
            <a:endParaRPr lang="es-MX" sz="1200" b="1" dirty="0">
              <a:latin typeface="Comic Sans MS" panose="030F0702030302020204" pitchFamily="66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5" t="9756" r="30176" b="32792"/>
          <a:stretch/>
        </p:blipFill>
        <p:spPr bwMode="auto">
          <a:xfrm>
            <a:off x="692696" y="6372200"/>
            <a:ext cx="151863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46573" y="215926"/>
            <a:ext cx="669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Pasos para acceder a los Ficheros Didácticos </a:t>
            </a:r>
            <a:endParaRPr lang="es-MX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6" name="35 Cerrar llave"/>
          <p:cNvSpPr/>
          <p:nvPr/>
        </p:nvSpPr>
        <p:spPr>
          <a:xfrm>
            <a:off x="2420888" y="7092280"/>
            <a:ext cx="360040" cy="129614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 l="13649" t="6445" r="44493" b="9764"/>
          <a:stretch>
            <a:fillRect/>
          </a:stretch>
        </p:blipFill>
        <p:spPr bwMode="auto">
          <a:xfrm>
            <a:off x="5085184" y="4932040"/>
            <a:ext cx="1512168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0" name="29 Conector recto de flecha"/>
          <p:cNvCxnSpPr/>
          <p:nvPr/>
        </p:nvCxnSpPr>
        <p:spPr>
          <a:xfrm flipV="1">
            <a:off x="4581128" y="5868144"/>
            <a:ext cx="936104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8558" y="2555776"/>
            <a:ext cx="2230735" cy="2592288"/>
          </a:xfrm>
          <a:prstGeom prst="roundRect">
            <a:avLst>
              <a:gd name="adj" fmla="val 608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1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MX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Apoyan </a:t>
            </a:r>
            <a:r>
              <a:rPr lang="es-MX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al docente, a través de la regulación, administración y aprovechamiento de diversas actividades que favorecen distintas oportunidades de aprendizaje. No sustituye a los contenidos de los programas de estudio o las lecciones de los libros de texto, provee al maestro de una amplia gama de actividades que contribuyen a la construcción de conocimientos y al desarrollo de habilidades en los niños.</a:t>
            </a:r>
          </a:p>
          <a:p>
            <a:pPr algn="just"/>
            <a:endParaRPr lang="es-MX" dirty="0">
              <a:latin typeface="Century Gothic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589223" y="2555776"/>
            <a:ext cx="2157604" cy="2448272"/>
          </a:xfrm>
          <a:prstGeom prst="roundRect">
            <a:avLst>
              <a:gd name="adj" fmla="val 876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es-MX" sz="1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MX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Antes </a:t>
            </a:r>
            <a:r>
              <a:rPr lang="es-MX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de realizar las actividades propuestas, deben ser analizadas para conocer su intención educativa e informarse sobre el contenido</a:t>
            </a:r>
          </a:p>
          <a:p>
            <a:pPr algn="just"/>
            <a:r>
              <a:rPr lang="es-MX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curricular que fortalecen. Las actividades que se plantean son innovadoras, flexibles y viables, El maestro elige cuándo y para qué aplica una ficha, en función del conocimiento o habilidad que pretende  </a:t>
            </a:r>
            <a:r>
              <a:rPr lang="es-MX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desarrollar.</a:t>
            </a:r>
            <a:endParaRPr lang="es-MX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es-MX" dirty="0">
              <a:latin typeface="Century Gothic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258060" y="6228184"/>
            <a:ext cx="2467083" cy="1800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</a:p>
          <a:p>
            <a:pPr algn="just"/>
            <a:r>
              <a:rPr lang="es-MX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 docente recurrirá a su creatividad para modificar las actividades de las fichas de la manera que consideren conveniente, y adecuarlas o simplemente utilizarlas como un detonante para crear nuevas actividades.</a:t>
            </a:r>
          </a:p>
          <a:p>
            <a:pPr algn="just"/>
            <a:endParaRPr lang="es-MX" dirty="0">
              <a:latin typeface="Century Gothic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8640" y="755579"/>
            <a:ext cx="6319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¿Por qué es importante utilizar los ficheros? </a:t>
            </a:r>
            <a:endParaRPr lang="es-MX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197" name="Picture 5" descr="G:\Ficheros_didácticos_ETC\Fichero Expresar ETC 2014\Links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4" y="6804250"/>
            <a:ext cx="1946005" cy="17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:\Ficheros_didácticos_ETC\Fichero Leer y escribir ETC 2014\Links\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2" y="6979732"/>
            <a:ext cx="1866659" cy="17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15" name="14 Flecha curvada hacia abajo"/>
          <p:cNvSpPr/>
          <p:nvPr/>
        </p:nvSpPr>
        <p:spPr>
          <a:xfrm>
            <a:off x="4005066" y="1763688"/>
            <a:ext cx="1440160" cy="720080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15 Flecha curvada hacia abajo"/>
          <p:cNvSpPr/>
          <p:nvPr/>
        </p:nvSpPr>
        <p:spPr>
          <a:xfrm flipH="1">
            <a:off x="1412778" y="1763688"/>
            <a:ext cx="1440160" cy="720080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9901" y="19797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omic Sans MS" panose="030F0702030302020204" pitchFamily="66" charset="0"/>
              </a:rPr>
              <a:t>Porqué</a:t>
            </a:r>
            <a:endParaRPr lang="es-MX" b="1" dirty="0">
              <a:latin typeface="Comic Sans MS" panose="030F0702030302020204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445226" y="19797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omic Sans MS" panose="030F0702030302020204" pitchFamily="66" charset="0"/>
              </a:rPr>
              <a:t>Cuándo </a:t>
            </a:r>
            <a:endParaRPr lang="es-MX" b="1" dirty="0">
              <a:latin typeface="Comic Sans MS" panose="030F0702030302020204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996952" y="52827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omic Sans MS" panose="030F0702030302020204" pitchFamily="66" charset="0"/>
              </a:rPr>
              <a:t>Cómo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Usuario\Desktop\FICHEROS DIDÁCTICOS 2015\Ficheros_didácticos_ETC\Fichero Jugar-números ETC 2014\Links\4 m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897" y="2555776"/>
            <a:ext cx="2026155" cy="2448272"/>
          </a:xfrm>
          <a:prstGeom prst="rect">
            <a:avLst/>
          </a:prstGeom>
          <a:noFill/>
        </p:spPr>
      </p:pic>
      <p:pic>
        <p:nvPicPr>
          <p:cNvPr id="21" name="20 Imagen" descr="C:\Users\Usuario\Desktop\CAPACITACIONES\Camino Real\Reunion de Supervisores Camino Real 5 de Noviembre\Con nombre logos\LEER Y ESCRIBI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6912" y="2771802"/>
            <a:ext cx="405045" cy="35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 descr="C:\Users\Usuario\Desktop\CAPACITACIONES\Camino Real\Reunion de Supervisores Camino Real 5 de Noviembre\Con nombre logos\JUGAR CON NUMERO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6912" y="3275859"/>
            <a:ext cx="423921" cy="32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C:\Users\Usuario\Desktop\CAPACITACIONES\Camino Real\Reunion de Supervisores Camino Real 5 de Noviembre\Con nombre logos\VIVIR SALUDABLEMENT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6954" y="3707904"/>
            <a:ext cx="40483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 descr="C:\Users\Usuario\Desktop\CAPACITACIONES\Camino Real\Reunion de Supervisores Camino Real 5 de Noviembre\Con nombre logos\APRENDE A CONVIVI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0970" y="2915819"/>
            <a:ext cx="371903" cy="34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Flecha curvada hacia abajo"/>
          <p:cNvSpPr/>
          <p:nvPr/>
        </p:nvSpPr>
        <p:spPr>
          <a:xfrm rot="5691843" flipV="1">
            <a:off x="2292721" y="5122311"/>
            <a:ext cx="1352141" cy="664143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2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3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81185" y="972763"/>
            <a:ext cx="4976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Líneas de Trabajo  </a:t>
            </a:r>
            <a:endParaRPr lang="es-MX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52140"/>
              </p:ext>
            </p:extLst>
          </p:nvPr>
        </p:nvGraphicFramePr>
        <p:xfrm>
          <a:off x="312716" y="2123728"/>
          <a:ext cx="6163248" cy="651230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4416"/>
                <a:gridCol w="2054416"/>
                <a:gridCol w="2054416"/>
              </a:tblGrid>
              <a:tr h="1132585">
                <a:tc>
                  <a:txBody>
                    <a:bodyPr/>
                    <a:lstStyle/>
                    <a:p>
                      <a:pPr algn="l"/>
                      <a:endParaRPr lang="es-MX" sz="190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s-MX" sz="1900" dirty="0" smtClean="0">
                          <a:latin typeface="Comic Sans MS" panose="030F0702030302020204" pitchFamily="66" charset="0"/>
                        </a:rPr>
                        <a:t>                      </a:t>
                      </a:r>
                      <a:endParaRPr lang="es-MX" sz="19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s-MX" sz="19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s-MX" sz="190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/>
                </a:tc>
              </a:tr>
              <a:tr h="5379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Poner en contacto permanente a los alumnos con diversos textos, así como fomentar que desarrollen estrategias de comprensión lectora para el análisis y manejo de la información, y el incremento de sus recursos discursivos están encaminadas a que los niños se desarrollen en un entorno que incluye la lengua escrita y oral.</a:t>
                      </a:r>
                    </a:p>
                    <a:p>
                      <a:pPr algn="l"/>
                      <a:endParaRPr lang="es-MX" sz="15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Se plantean situaciones que despiertan el interés de los alumnos y propician su reflexión, para que encuentren diferentes formas de resolver problemas  matemáticos, propongan nuevas preguntas, comuniquen sus estrategias, analicen e interpreten procedimientos de resolución, y formulen argumentos que validen sus resultados y los de los otros.</a:t>
                      </a:r>
                    </a:p>
                    <a:p>
                      <a:pPr algn="l"/>
                      <a:endParaRPr lang="es-MX" sz="15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Las actividades están orientadas a desarrollar comportamientos saludables que sean fáciles de entender, aprender y practicar. Con ese fin se movilizan los conocimientos previos del alumno, sus valores y actitudes, para que reconozca que un ambiente sano es fuente de salud para él, para su familia y para la sociedad en la que vive.</a:t>
                      </a:r>
                    </a:p>
                    <a:p>
                      <a:pPr algn="l"/>
                      <a:endParaRPr lang="es-MX" sz="15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</a:tbl>
          </a:graphicData>
        </a:graphic>
      </p:graphicFrame>
      <p:pic>
        <p:nvPicPr>
          <p:cNvPr id="6" name="5 Imagen" descr="C:\Users\Usuario\Desktop\CAPACITACIONES\Camino Real\Reunion de Supervisores Camino Real 5 de Noviembre\Con nombre logos\LEER Y ESCRIBI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64" y="2199132"/>
            <a:ext cx="738082" cy="100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Usuario\Desktop\CAPACITACIONES\Camino Real\Reunion de Supervisores Camino Real 5 de Noviembre\Con nombre logos\JUGAR CON NUMER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888" y="2205116"/>
            <a:ext cx="702078" cy="107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996952" y="2444983"/>
            <a:ext cx="1350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Jugar con números y algo más </a:t>
            </a:r>
            <a:endParaRPr lang="es-MX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8 Imagen" descr="C:\Users\Usuario\Desktop\CAPACITACIONES\Camino Real\Reunion de Supervisores Camino Real 5 de Noviembre\Con nombre logos\VIVIR SALUDABLEMEN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114" y="2162724"/>
            <a:ext cx="702078" cy="104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085184" y="246518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Vivir saludablemente </a:t>
            </a:r>
            <a:endParaRPr lang="es-MX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42939" y="2449737"/>
            <a:ext cx="135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Leer y escribir </a:t>
            </a:r>
            <a:endParaRPr lang="es-MX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G:\Ficheros_didácticos_ETC\Fichero Leer y escribir ETC 2014\Links\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0" y="107504"/>
            <a:ext cx="2468140" cy="18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43150" y="8676456"/>
            <a:ext cx="2171700" cy="486833"/>
          </a:xfrm>
        </p:spPr>
        <p:txBody>
          <a:bodyPr/>
          <a:lstStyle/>
          <a:p>
            <a:r>
              <a:rPr lang="es-MX" dirty="0" smtClean="0"/>
              <a:t>Escuelas de Tiempo Completo. SEDU. COAHUILA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55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45813" y="658890"/>
            <a:ext cx="4976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Líneas de Trabajo  </a:t>
            </a:r>
            <a:endParaRPr lang="es-MX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28752"/>
              </p:ext>
            </p:extLst>
          </p:nvPr>
        </p:nvGraphicFramePr>
        <p:xfrm>
          <a:off x="218051" y="1624745"/>
          <a:ext cx="6337209" cy="69371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12403"/>
                <a:gridCol w="2112403"/>
                <a:gridCol w="2112403"/>
              </a:tblGrid>
              <a:tr h="1363081">
                <a:tc>
                  <a:txBody>
                    <a:bodyPr/>
                    <a:lstStyle/>
                    <a:p>
                      <a:pPr algn="l"/>
                      <a:endParaRPr lang="es-MX" sz="2400" dirty="0" smtClean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2400" dirty="0" smtClean="0">
                          <a:latin typeface="Century Gothic" panose="020B0502020202020204" pitchFamily="34" charset="0"/>
                        </a:rPr>
                        <a:t>                      </a:t>
                      </a:r>
                    </a:p>
                    <a:p>
                      <a:pPr algn="l"/>
                      <a:endParaRPr lang="es-MX" sz="2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</a:tr>
              <a:tr h="55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Agenda-LightCondensed"/>
                        </a:rPr>
                        <a:t>Que los niños aprendan el valor de la solidaridad, la amistad, el respeto, el compromiso, la tolerancia y la cooperación. Con las actividades lúdicas que se proponen, los alumnos aprenden a dar valor a algunas conductas y comportamientos que les ayudarán a convivir de mejor manera y a sentirse bien en su entorno escolar.</a:t>
                      </a:r>
                      <a:endParaRPr lang="es-MX" sz="1400" dirty="0" smtClean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  <a:p>
                      <a:pPr algn="l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Para el disfrute del arte como propuesta formativa para el desarrollo integral de los alumnos, mediante  actividades que permiten a los niños apreciar y respetar la cultura propia y del lugar donde viven; descubrir y disfrutar el lenguaje artístico en sus distintas manifestaciones. Proporciona elementos para establecer vínculos de pertenencia a una cultura.</a:t>
                      </a:r>
                    </a:p>
                    <a:p>
                      <a:pPr algn="l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Proponer situaciones de aprendizaje en las que los alumnos desarrollen habilidades de pensamiento utilizando herramientas digitales y multimedia al estudiar los contenidos de los programas de las asignaturas, de acuerdo con la disponibilidad de recursos y la infraestructura del plantel. </a:t>
                      </a:r>
                    </a:p>
                    <a:p>
                      <a:pPr algn="l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084361" y="2033136"/>
            <a:ext cx="1350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Expresar y crear con Arte </a:t>
            </a:r>
            <a:endParaRPr lang="es-MX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19210" y="1956348"/>
            <a:ext cx="135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Aprender con TIC  </a:t>
            </a:r>
            <a:endParaRPr lang="es-MX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10 Imagen" descr="C:\Users\Usuario\Desktop\CAPACITACIONES\Camino Real\Reunion de Supervisores Camino Real 5 de Noviembre\Con nombre logos\APRENDE A CONVIVI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54" y="1906205"/>
            <a:ext cx="743806" cy="8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995661" y="2126367"/>
            <a:ext cx="135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Aprender a Convivir</a:t>
            </a:r>
            <a:endParaRPr lang="es-MX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12 Imagen" descr="C:\Users\Usuario\Desktop\CAPACITACIONES\Camino Real\Reunion de Supervisores Camino Real 5 de Noviembre\Con nombre logos\EXPRESAR Y CREAR CON AR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890" y="1864929"/>
            <a:ext cx="753704" cy="92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C:\Users\Usuario\Desktop\CAPACITACIONES\Camino Real\Reunion de Supervisores Camino Real 5 de Noviembre\Con nombre logos\APRENDER CON TI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1768" y="1878416"/>
            <a:ext cx="750940" cy="8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G:\Ficheros_didácticos_ETC\Fichero Expresar ETC 2014\Links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8" y="317689"/>
            <a:ext cx="2211880" cy="1230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43150" y="8549663"/>
            <a:ext cx="2171700" cy="486833"/>
          </a:xfrm>
        </p:spPr>
        <p:txBody>
          <a:bodyPr/>
          <a:lstStyle/>
          <a:p>
            <a:r>
              <a:rPr lang="es-MX" dirty="0" smtClean="0"/>
              <a:t>Escuelas de Tiempo Completo. SEDU. COAHUILA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66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21771" r="17687" b="17596"/>
          <a:stretch/>
        </p:blipFill>
        <p:spPr bwMode="auto">
          <a:xfrm>
            <a:off x="107724" y="1348827"/>
            <a:ext cx="6720725" cy="596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96678" y="410399"/>
            <a:ext cx="4976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Descripción de la Ficha </a:t>
            </a:r>
            <a:endParaRPr lang="es-MX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izquierda"/>
          <p:cNvSpPr/>
          <p:nvPr/>
        </p:nvSpPr>
        <p:spPr>
          <a:xfrm rot="19062293">
            <a:off x="2796130" y="7468866"/>
            <a:ext cx="572047" cy="270631"/>
          </a:xfrm>
          <a:prstGeom prst="leftArrow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11908" r="18924" b="25613"/>
          <a:stretch/>
        </p:blipFill>
        <p:spPr bwMode="auto">
          <a:xfrm>
            <a:off x="18966" y="791963"/>
            <a:ext cx="6771754" cy="710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42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8</a:t>
            </a:fld>
            <a:endParaRPr lang="es-MX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259"/>
              </p:ext>
            </p:extLst>
          </p:nvPr>
        </p:nvGraphicFramePr>
        <p:xfrm>
          <a:off x="303182" y="2312992"/>
          <a:ext cx="6438186" cy="6075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6736"/>
                <a:gridCol w="3171450"/>
              </a:tblGrid>
              <a:tr h="1492989">
                <a:tc>
                  <a:txBody>
                    <a:bodyPr/>
                    <a:lstStyle/>
                    <a:p>
                      <a:endParaRPr lang="es-MX" sz="1400" b="1" dirty="0" smtClean="0">
                        <a:latin typeface="Century Gothic" pitchFamily="34" charset="0"/>
                      </a:endParaRPr>
                    </a:p>
                    <a:p>
                      <a:endParaRPr lang="es-MX" sz="1400" b="1" dirty="0" smtClean="0">
                        <a:latin typeface="Century Gothic" pitchFamily="34" charset="0"/>
                      </a:endParaRPr>
                    </a:p>
                    <a:p>
                      <a:endParaRPr lang="es-MX" sz="1400" b="1" dirty="0" smtClean="0">
                        <a:latin typeface="Century Gothic" pitchFamily="34" charset="0"/>
                      </a:endParaRPr>
                    </a:p>
                    <a:p>
                      <a:endParaRPr lang="es-MX" sz="1400" b="1" dirty="0" smtClean="0">
                        <a:latin typeface="Century Gothic" pitchFamily="34" charset="0"/>
                      </a:endParaRPr>
                    </a:p>
                    <a:p>
                      <a:endParaRPr lang="es-MX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582443">
                <a:tc>
                  <a:txBody>
                    <a:bodyPr/>
                    <a:lstStyle/>
                    <a:p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Fichero: 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Vivir Saludablemente </a:t>
                      </a: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Ficha: 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11 </a:t>
                      </a:r>
                      <a:r>
                        <a:rPr lang="es-MX" sz="1400" baseline="0" dirty="0" err="1" smtClean="0">
                          <a:latin typeface="Comic Sans MS" panose="030F0702030302020204" pitchFamily="66" charset="0"/>
                        </a:rPr>
                        <a:t>Tu,yo,nosotros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… ¿Qué comemos?</a:t>
                      </a: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Intención didáctica: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Reconocer los tres grupos de alimentos de “El plato del bien comer”; y a identificar los alimentos que integran cada uno, para construir criterios básicos de una alimentación correcta y saludable. </a:t>
                      </a:r>
                    </a:p>
                    <a:p>
                      <a:endParaRPr lang="es-MX" sz="1400" b="1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Correspondencia Curricular: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Mi alimentación (Exploración de la naturaleza y la sociedad, primer ciclo). </a:t>
                      </a:r>
                    </a:p>
                    <a:p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Campo Formativo: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Desarrollo físico y salud </a:t>
                      </a:r>
                    </a:p>
                    <a:p>
                      <a:endParaRPr lang="es-MX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Competencia: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Practica medidas básica preventivas y de seguridad para preservar su salud, así como para evitar accidentes y riesgos en la escuela y fuera de ella. </a:t>
                      </a:r>
                    </a:p>
                    <a:p>
                      <a:endParaRPr lang="es-MX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Aspecto: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Promoción de la salud</a:t>
                      </a:r>
                    </a:p>
                    <a:p>
                      <a:endParaRPr lang="es-MX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Aprendizaje esperado: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Identifica entre los productos que existen en su entorno aquellos que puede consumir como parte de una alimentación correcta. </a:t>
                      </a:r>
                    </a:p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educacionprimaria.mx/wp-content/uploads/2015/03/Fvivirsaludab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13051" r="41746" b="5178"/>
          <a:stretch/>
        </p:blipFill>
        <p:spPr bwMode="auto">
          <a:xfrm>
            <a:off x="1040997" y="2358939"/>
            <a:ext cx="1440160" cy="13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/>
          <a:srcRect l="21232" t="31692" r="54321" b="16089"/>
          <a:stretch/>
        </p:blipFill>
        <p:spPr>
          <a:xfrm>
            <a:off x="4588997" y="2415171"/>
            <a:ext cx="1135897" cy="136474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03098" y="1559858"/>
            <a:ext cx="645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FF0000"/>
                </a:solidFill>
                <a:latin typeface="Comic Sans MS" pitchFamily="66" charset="0"/>
              </a:rPr>
              <a:t>Vinculación entre el Programa de Estudio, Fichero Didáctico</a:t>
            </a:r>
            <a:endParaRPr lang="es-MX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8642" y="972761"/>
            <a:ext cx="6455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itchFamily="34" charset="0"/>
              </a:rPr>
              <a:t>EDUCACIÓN PREESCOLAR </a:t>
            </a:r>
            <a:endParaRPr lang="es-MX" sz="2000" b="1" dirty="0">
              <a:latin typeface="Century Gothic" pitchFamily="34" charset="0"/>
            </a:endParaRPr>
          </a:p>
        </p:txBody>
      </p:sp>
      <p:sp>
        <p:nvSpPr>
          <p:cNvPr id="11" name="10 Flecha izquierda y derecha"/>
          <p:cNvSpPr/>
          <p:nvPr/>
        </p:nvSpPr>
        <p:spPr>
          <a:xfrm>
            <a:off x="3140968" y="2843808"/>
            <a:ext cx="864096" cy="432048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216024" y="253261"/>
            <a:ext cx="630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Century Gothic" pitchFamily="34" charset="0"/>
              </a:rPr>
              <a:t>Ejemplo de planeaciones con el empleo de Ficheros Didácticos  </a:t>
            </a:r>
            <a:endParaRPr lang="es-MX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21859" t="14497" r="22440" b="9086"/>
          <a:stretch/>
        </p:blipFill>
        <p:spPr>
          <a:xfrm>
            <a:off x="331357" y="1588461"/>
            <a:ext cx="6382274" cy="54318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77866" y="323528"/>
            <a:ext cx="5660012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Century Gothic" pitchFamily="34" charset="0"/>
              </a:rPr>
              <a:t>Programa de Estudio 2011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entury Gothic" pitchFamily="34" charset="0"/>
              </a:rPr>
              <a:t>Guía para la Educadora </a:t>
            </a:r>
          </a:p>
          <a:p>
            <a:pPr algn="ctr"/>
            <a:endParaRPr lang="es-MX" sz="2000" dirty="0">
              <a:latin typeface="Century Gothic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1357" y="6444208"/>
            <a:ext cx="6353033" cy="4367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C5E8-7AA0-402E-BDEC-309670618C24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Escuelas de Tiempo Completo. SEDU. COAHUILA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5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3025</TotalTime>
  <Words>2302</Words>
  <Application>Microsoft Office PowerPoint</Application>
  <PresentationFormat>Presentación en pantalla (4:3)</PresentationFormat>
  <Paragraphs>375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Agenda-LightCondensed</vt:lpstr>
      <vt:lpstr>Arial</vt:lpstr>
      <vt:lpstr>Calibri</vt:lpstr>
      <vt:lpstr>Century Gothic</vt:lpstr>
      <vt:lpstr>Comic Sans MS</vt:lpstr>
      <vt:lpstr>HelveticaNeue-Light</vt:lpstr>
      <vt:lpstr>Symbol</vt:lpstr>
      <vt:lpstr>Times New Roman</vt:lpstr>
      <vt:lpstr>TrebuchetMS-SC700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DENICE ARELLANO</dc:creator>
  <cp:lastModifiedBy>Usuario</cp:lastModifiedBy>
  <cp:revision>346</cp:revision>
  <cp:lastPrinted>2015-09-10T16:26:41Z</cp:lastPrinted>
  <dcterms:created xsi:type="dcterms:W3CDTF">2015-07-08T18:29:11Z</dcterms:created>
  <dcterms:modified xsi:type="dcterms:W3CDTF">2015-10-05T13:50:35Z</dcterms:modified>
</cp:coreProperties>
</file>